
<file path=[Content_Types].xml><?xml version="1.0" encoding="utf-8"?>
<Types xmlns="http://schemas.openxmlformats.org/package/2006/content-types">
  <Default Extension="jpeg" ContentType="image/jpe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385" r:id="rId5"/>
    <p:sldId id="387" r:id="rId6"/>
    <p:sldId id="388" r:id="rId7"/>
    <p:sldId id="389" r:id="rId8"/>
    <p:sldId id="390" r:id="rId9"/>
    <p:sldId id="391" r:id="rId10"/>
    <p:sldId id="392" r:id="rId11"/>
    <p:sldId id="393" r:id="rId12"/>
    <p:sldId id="394" r:id="rId13"/>
    <p:sldId id="396" r:id="rId14"/>
    <p:sldId id="397" r:id="rId15"/>
    <p:sldId id="398" r:id="rId16"/>
    <p:sldId id="399" r:id="rId17"/>
    <p:sldId id="400" r:id="rId18"/>
    <p:sldId id="402" r:id="rId19"/>
    <p:sldId id="404" r:id="rId20"/>
    <p:sldId id="395" r:id="rId21"/>
    <p:sldId id="405" r:id="rId22"/>
    <p:sldId id="406" r:id="rId23"/>
    <p:sldId id="409" r:id="rId24"/>
    <p:sldId id="410" r:id="rId25"/>
    <p:sldId id="411" r:id="rId26"/>
    <p:sldId id="412" r:id="rId27"/>
    <p:sldId id="413" r:id="rId28"/>
    <p:sldId id="414"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908"/>
    <a:srgbClr val="EDECEC"/>
    <a:srgbClr val="C4C2CC"/>
    <a:srgbClr val="EDEBEC"/>
    <a:srgbClr val="E1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6" d="100"/>
          <a:sy n="66" d="100"/>
        </p:scale>
        <p:origin x="1301" y="494"/>
      </p:cViewPr>
      <p:guideLst>
        <p:guide orient="horz" pos="2094"/>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4.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9C78-A6F9-4F65-92EE-DBD3449591C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CF1E0-DE29-4263-90E2-E5C4CAEED69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CF1E0-DE29-4263-90E2-E5C4CAEED6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808DDA8-7BF5-4597-ABB5-6E8A7C8CE0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4514E6-2F4A-4804-9890-4992EF18F0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4C2CC">
                <a:alpha val="50000"/>
              </a:srgb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DDA8-7BF5-4597-ABB5-6E8A7C8CE0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514E6-2F4A-4804-9890-4992EF18F0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3.emf"/><Relationship Id="rId4" Type="http://schemas.openxmlformats.org/officeDocument/2006/relationships/tags" Target="../tags/tag2.xml"/><Relationship Id="rId3" Type="http://schemas.microsoft.com/office/2007/relationships/hdphoto" Target="../media/image2.wdp"/><Relationship Id="rId26" Type="http://schemas.openxmlformats.org/officeDocument/2006/relationships/notesSlide" Target="../notesSlides/notesSlide1.xml"/><Relationship Id="rId25" Type="http://schemas.openxmlformats.org/officeDocument/2006/relationships/slideLayout" Target="../slideLayouts/slideLayout7.xml"/><Relationship Id="rId24" Type="http://schemas.openxmlformats.org/officeDocument/2006/relationships/tags" Target="../tags/tag13.xml"/><Relationship Id="rId23" Type="http://schemas.openxmlformats.org/officeDocument/2006/relationships/image" Target="../media/image11.emf"/><Relationship Id="rId22" Type="http://schemas.openxmlformats.org/officeDocument/2006/relationships/tags" Target="../tags/tag12.xml"/><Relationship Id="rId21" Type="http://schemas.openxmlformats.org/officeDocument/2006/relationships/image" Target="../media/image10.emf"/><Relationship Id="rId20" Type="http://schemas.openxmlformats.org/officeDocument/2006/relationships/tags" Target="../tags/tag11.xml"/><Relationship Id="rId2" Type="http://schemas.openxmlformats.org/officeDocument/2006/relationships/image" Target="../media/image1.jpeg"/><Relationship Id="rId19" Type="http://schemas.openxmlformats.org/officeDocument/2006/relationships/image" Target="../media/image9.emf"/><Relationship Id="rId18" Type="http://schemas.openxmlformats.org/officeDocument/2006/relationships/tags" Target="../tags/tag10.xml"/><Relationship Id="rId17" Type="http://schemas.openxmlformats.org/officeDocument/2006/relationships/image" Target="../media/image8.emf"/><Relationship Id="rId16" Type="http://schemas.openxmlformats.org/officeDocument/2006/relationships/tags" Target="../tags/tag9.xml"/><Relationship Id="rId15" Type="http://schemas.openxmlformats.org/officeDocument/2006/relationships/image" Target="../media/image7.emf"/><Relationship Id="rId14" Type="http://schemas.openxmlformats.org/officeDocument/2006/relationships/tags" Target="../tags/tag8.xml"/><Relationship Id="rId13" Type="http://schemas.openxmlformats.org/officeDocument/2006/relationships/image" Target="../media/image6.emf"/><Relationship Id="rId12" Type="http://schemas.openxmlformats.org/officeDocument/2006/relationships/tags" Target="../tags/tag7.xml"/><Relationship Id="rId11" Type="http://schemas.openxmlformats.org/officeDocument/2006/relationships/image" Target="../media/image5.emf"/><Relationship Id="rId10" Type="http://schemas.openxmlformats.org/officeDocument/2006/relationships/tags" Target="../tags/tag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2.emf"/></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2.e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12.e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 Id="rId3" Type="http://schemas.openxmlformats.org/officeDocument/2006/relationships/image" Target="../media/image42.emf"/><Relationship Id="rId2" Type="http://schemas.microsoft.com/office/2007/relationships/hdphoto" Target="../media/image41.wdp"/><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2.emf"/></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2.emf"/><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2.emf"/></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12.e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12.e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4.emf"/><Relationship Id="rId1"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_图片 15"/>
          <p:cNvPicPr>
            <a:picLocks noChangeAspect="1"/>
          </p:cNvPicPr>
          <p:nvPr>
            <p:custDataLst>
              <p:tags r:id="rId1"/>
            </p:custDataLst>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a:xfrm>
            <a:off x="0" y="0"/>
            <a:ext cx="12192000" cy="6850743"/>
          </a:xfrm>
          <a:prstGeom prst="rect">
            <a:avLst/>
          </a:prstGeom>
        </p:spPr>
      </p:pic>
      <p:pic>
        <p:nvPicPr>
          <p:cNvPr id="6" name="PA_图片 5"/>
          <p:cNvPicPr>
            <a:picLocks noChangeAspect="1"/>
          </p:cNvPicPr>
          <p:nvPr>
            <p:custDataLst>
              <p:tags r:id="rId4"/>
            </p:custDataLst>
          </p:nvPr>
        </p:nvPicPr>
        <p:blipFill>
          <a:blip r:embed="rId5"/>
          <a:stretch>
            <a:fillRect/>
          </a:stretch>
        </p:blipFill>
        <p:spPr>
          <a:xfrm>
            <a:off x="3458936" y="697332"/>
            <a:ext cx="5170351" cy="4444867"/>
          </a:xfrm>
          <a:prstGeom prst="rect">
            <a:avLst/>
          </a:prstGeom>
        </p:spPr>
      </p:pic>
      <p:sp>
        <p:nvSpPr>
          <p:cNvPr id="8" name="PA_文本框 7"/>
          <p:cNvSpPr txBox="1"/>
          <p:nvPr>
            <p:custDataLst>
              <p:tags r:id="rId6"/>
            </p:custDataLst>
          </p:nvPr>
        </p:nvSpPr>
        <p:spPr>
          <a:xfrm>
            <a:off x="3937181" y="2252345"/>
            <a:ext cx="4770278" cy="645160"/>
          </a:xfrm>
          <a:prstGeom prst="rect">
            <a:avLst/>
          </a:prstGeom>
          <a:noFill/>
        </p:spPr>
        <p:txBody>
          <a:bodyPr wrap="square" rtlCol="0">
            <a:spAutoFit/>
          </a:bodyPr>
          <a:lstStyle/>
          <a:p>
            <a:r>
              <a:rPr lang="en-US" altLang="zh-CN" sz="3600" dirty="0">
                <a:latin typeface="+mn-ea"/>
                <a:ea typeface="宋体" panose="02010600030101010101" pitchFamily="2" charset="-122"/>
              </a:rPr>
              <a:t>Text</a:t>
            </a:r>
            <a:r>
              <a:rPr lang="zh-CN" altLang="en-US" sz="3600" dirty="0">
                <a:latin typeface="+mn-ea"/>
                <a:ea typeface="宋体" panose="02010600030101010101" pitchFamily="2" charset="-122"/>
              </a:rPr>
              <a:t>、</a:t>
            </a:r>
            <a:r>
              <a:rPr lang="en-US" altLang="zh-CN" sz="3600" dirty="0">
                <a:latin typeface="+mn-ea"/>
                <a:ea typeface="宋体" panose="02010600030101010101" pitchFamily="2" charset="-122"/>
              </a:rPr>
              <a:t>Web </a:t>
            </a:r>
            <a:r>
              <a:rPr lang="en-US" altLang="zh-CN" sz="3600" dirty="0">
                <a:latin typeface="+mn-ea"/>
                <a:ea typeface="宋体" panose="02010600030101010101" pitchFamily="2" charset="-122"/>
              </a:rPr>
              <a:t>Mining </a:t>
            </a:r>
            <a:endParaRPr lang="zh-CN" altLang="en-US" sz="3600" dirty="0">
              <a:latin typeface="+mn-ea"/>
              <a:ea typeface="宋体" panose="02010600030101010101" pitchFamily="2" charset="-122"/>
            </a:endParaRPr>
          </a:p>
        </p:txBody>
      </p:sp>
      <p:sp>
        <p:nvSpPr>
          <p:cNvPr id="9" name="PA_文本框 8"/>
          <p:cNvSpPr txBox="1"/>
          <p:nvPr>
            <p:custDataLst>
              <p:tags r:id="rId7"/>
            </p:custDataLst>
          </p:nvPr>
        </p:nvSpPr>
        <p:spPr>
          <a:xfrm>
            <a:off x="4295321" y="2950358"/>
            <a:ext cx="3497399" cy="368300"/>
          </a:xfrm>
          <a:prstGeom prst="rect">
            <a:avLst/>
          </a:prstGeom>
          <a:noFill/>
        </p:spPr>
        <p:txBody>
          <a:bodyPr wrap="square" rtlCol="0">
            <a:spAutoFit/>
          </a:bodyPr>
          <a:lstStyle/>
          <a:p>
            <a:pPr algn="ctr"/>
            <a:r>
              <a:rPr lang="en-US" altLang="zh-CN"/>
              <a:t>Learning with cases</a:t>
            </a:r>
            <a:endParaRPr lang="zh-CN" altLang="en-US">
              <a:ea typeface="宋体" panose="02010600030101010101" pitchFamily="2" charset="-122"/>
            </a:endParaRPr>
          </a:p>
        </p:txBody>
      </p:sp>
      <p:pic>
        <p:nvPicPr>
          <p:cNvPr id="20" name="PA_图片 19"/>
          <p:cNvPicPr>
            <a:picLocks noChangeAspect="1"/>
          </p:cNvPicPr>
          <p:nvPr>
            <p:custDataLst>
              <p:tags r:id="rId8"/>
            </p:custDataLst>
          </p:nvPr>
        </p:nvPicPr>
        <p:blipFill>
          <a:blip r:embed="rId9"/>
          <a:stretch>
            <a:fillRect/>
          </a:stretch>
        </p:blipFill>
        <p:spPr>
          <a:xfrm rot="614416">
            <a:off x="8830199" y="5079250"/>
            <a:ext cx="438141" cy="950379"/>
          </a:xfrm>
          <a:prstGeom prst="rect">
            <a:avLst/>
          </a:prstGeom>
        </p:spPr>
      </p:pic>
      <p:pic>
        <p:nvPicPr>
          <p:cNvPr id="21" name="PA_图片 20"/>
          <p:cNvPicPr>
            <a:picLocks noChangeAspect="1"/>
          </p:cNvPicPr>
          <p:nvPr>
            <p:custDataLst>
              <p:tags r:id="rId10"/>
            </p:custDataLst>
          </p:nvPr>
        </p:nvPicPr>
        <p:blipFill>
          <a:blip r:embed="rId11"/>
          <a:stretch>
            <a:fillRect/>
          </a:stretch>
        </p:blipFill>
        <p:spPr>
          <a:xfrm>
            <a:off x="4034682" y="5286305"/>
            <a:ext cx="1113199" cy="425326"/>
          </a:xfrm>
          <a:prstGeom prst="rect">
            <a:avLst/>
          </a:prstGeom>
        </p:spPr>
      </p:pic>
      <p:pic>
        <p:nvPicPr>
          <p:cNvPr id="22" name="PA_图片 21"/>
          <p:cNvPicPr>
            <a:picLocks noChangeAspect="1"/>
          </p:cNvPicPr>
          <p:nvPr>
            <p:custDataLst>
              <p:tags r:id="rId12"/>
            </p:custDataLst>
          </p:nvPr>
        </p:nvPicPr>
        <p:blipFill>
          <a:blip r:embed="rId13"/>
          <a:stretch>
            <a:fillRect/>
          </a:stretch>
        </p:blipFill>
        <p:spPr>
          <a:xfrm rot="20520705">
            <a:off x="2432103" y="5358311"/>
            <a:ext cx="550636" cy="532680"/>
          </a:xfrm>
          <a:prstGeom prst="rect">
            <a:avLst/>
          </a:prstGeom>
        </p:spPr>
      </p:pic>
      <p:pic>
        <p:nvPicPr>
          <p:cNvPr id="23" name="PA_图片 22"/>
          <p:cNvPicPr>
            <a:picLocks noChangeAspect="1"/>
          </p:cNvPicPr>
          <p:nvPr>
            <p:custDataLst>
              <p:tags r:id="rId14"/>
            </p:custDataLst>
          </p:nvPr>
        </p:nvPicPr>
        <p:blipFill>
          <a:blip r:embed="rId15"/>
          <a:stretch>
            <a:fillRect/>
          </a:stretch>
        </p:blipFill>
        <p:spPr>
          <a:xfrm rot="19506534">
            <a:off x="304976" y="1649970"/>
            <a:ext cx="736945" cy="1297904"/>
          </a:xfrm>
          <a:prstGeom prst="rect">
            <a:avLst/>
          </a:prstGeom>
        </p:spPr>
      </p:pic>
      <p:pic>
        <p:nvPicPr>
          <p:cNvPr id="24" name="PA_图片 23"/>
          <p:cNvPicPr>
            <a:picLocks noChangeAspect="1"/>
          </p:cNvPicPr>
          <p:nvPr>
            <p:custDataLst>
              <p:tags r:id="rId16"/>
            </p:custDataLst>
          </p:nvPr>
        </p:nvPicPr>
        <p:blipFill>
          <a:blip r:embed="rId17"/>
          <a:stretch>
            <a:fillRect/>
          </a:stretch>
        </p:blipFill>
        <p:spPr>
          <a:xfrm>
            <a:off x="2746515" y="818860"/>
            <a:ext cx="902079" cy="885825"/>
          </a:xfrm>
          <a:prstGeom prst="rect">
            <a:avLst/>
          </a:prstGeom>
        </p:spPr>
      </p:pic>
      <p:pic>
        <p:nvPicPr>
          <p:cNvPr id="25" name="PA_图片 24"/>
          <p:cNvPicPr>
            <a:picLocks noChangeAspect="1"/>
          </p:cNvPicPr>
          <p:nvPr>
            <p:custDataLst>
              <p:tags r:id="rId18"/>
            </p:custDataLst>
          </p:nvPr>
        </p:nvPicPr>
        <p:blipFill>
          <a:blip r:embed="rId19"/>
          <a:stretch>
            <a:fillRect/>
          </a:stretch>
        </p:blipFill>
        <p:spPr>
          <a:xfrm rot="1691376">
            <a:off x="8558641" y="725392"/>
            <a:ext cx="577557" cy="1047362"/>
          </a:xfrm>
          <a:prstGeom prst="rect">
            <a:avLst/>
          </a:prstGeom>
        </p:spPr>
      </p:pic>
      <p:pic>
        <p:nvPicPr>
          <p:cNvPr id="26" name="PA_图片 25"/>
          <p:cNvPicPr>
            <a:picLocks noChangeAspect="1"/>
          </p:cNvPicPr>
          <p:nvPr>
            <p:custDataLst>
              <p:tags r:id="rId20"/>
            </p:custDataLst>
          </p:nvPr>
        </p:nvPicPr>
        <p:blipFill>
          <a:blip r:embed="rId21"/>
          <a:stretch>
            <a:fillRect/>
          </a:stretch>
        </p:blipFill>
        <p:spPr>
          <a:xfrm rot="4665898">
            <a:off x="10885217" y="2467178"/>
            <a:ext cx="800605" cy="658562"/>
          </a:xfrm>
          <a:prstGeom prst="rect">
            <a:avLst/>
          </a:prstGeom>
        </p:spPr>
      </p:pic>
      <p:pic>
        <p:nvPicPr>
          <p:cNvPr id="27" name="PA_图片 26"/>
          <p:cNvPicPr>
            <a:picLocks noChangeAspect="1"/>
          </p:cNvPicPr>
          <p:nvPr>
            <p:custDataLst>
              <p:tags r:id="rId22"/>
            </p:custDataLst>
          </p:nvPr>
        </p:nvPicPr>
        <p:blipFill>
          <a:blip r:embed="rId23"/>
          <a:stretch>
            <a:fillRect/>
          </a:stretch>
        </p:blipFill>
        <p:spPr>
          <a:xfrm rot="900000">
            <a:off x="11435748" y="549466"/>
            <a:ext cx="1363340" cy="1424614"/>
          </a:xfrm>
          <a:prstGeom prst="rect">
            <a:avLst/>
          </a:prstGeom>
        </p:spPr>
      </p:pic>
      <p:sp>
        <p:nvSpPr>
          <p:cNvPr id="2" name="PA_文本框 8"/>
          <p:cNvSpPr txBox="1"/>
          <p:nvPr>
            <p:custDataLst>
              <p:tags r:id="rId24"/>
            </p:custDataLst>
          </p:nvPr>
        </p:nvSpPr>
        <p:spPr>
          <a:xfrm>
            <a:off x="4347391" y="3459628"/>
            <a:ext cx="3497399" cy="368300"/>
          </a:xfrm>
          <a:prstGeom prst="rect">
            <a:avLst/>
          </a:prstGeom>
          <a:noFill/>
        </p:spPr>
        <p:txBody>
          <a:bodyPr wrap="square" rtlCol="0">
            <a:spAutoFit/>
          </a:bodyPr>
          <a:p>
            <a:pPr algn="ctr"/>
            <a:r>
              <a:rPr lang="zh-CN">
                <a:ea typeface="宋体" panose="02010600030101010101" pitchFamily="2" charset="-122"/>
              </a:rPr>
              <a:t>汇报人林晓旭</a:t>
            </a:r>
            <a:endParaRPr lang="zh-CN">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360"/>
                                          </p:val>
                                        </p:tav>
                                        <p:tav tm="100000">
                                          <p:val>
                                            <p:fltVal val="0"/>
                                          </p:val>
                                        </p:tav>
                                      </p:tavLst>
                                    </p:anim>
                                    <p:animEffect transition="in" filter="fade">
                                      <p:cBhvr>
                                        <p:cTn id="10" dur="750"/>
                                        <p:tgtEl>
                                          <p:spTgt spid="6"/>
                                        </p:tgtEl>
                                      </p:cBhvr>
                                    </p:animEffect>
                                  </p:childTnLst>
                                </p:cTn>
                              </p:par>
                              <p:par>
                                <p:cTn id="11" presetID="6" presetClass="emph" presetSubtype="0" autoRev="1" fill="hold" nodeType="withEffect">
                                  <p:stCondLst>
                                    <p:cond delay="250"/>
                                  </p:stCondLst>
                                  <p:childTnLst>
                                    <p:animScale>
                                      <p:cBhvr>
                                        <p:cTn id="12" dur="500" fill="hold"/>
                                        <p:tgtEl>
                                          <p:spTgt spid="6"/>
                                        </p:tgtEl>
                                      </p:cBhvr>
                                      <p:by x="110000" y="110000"/>
                                    </p:animScale>
                                  </p:childTnLst>
                                </p:cTn>
                              </p:par>
                            </p:childTnLst>
                          </p:cTn>
                        </p:par>
                        <p:par>
                          <p:cTn id="13" fill="hold">
                            <p:stCondLst>
                              <p:cond delay="1000"/>
                            </p:stCondLst>
                            <p:childTnLst>
                              <p:par>
                                <p:cTn id="14" presetID="49" presetClass="entr" presetSubtype="0" decel="100000" fill="hold" grpId="0" nodeType="afterEffect">
                                  <p:stCondLst>
                                    <p:cond delay="0"/>
                                  </p:stCondLst>
                                  <p:iterate type="lt">
                                    <p:tmPct val="3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style.rotation</p:attrName>
                                        </p:attrNameLst>
                                      </p:cBhvr>
                                      <p:tavLst>
                                        <p:tav tm="0">
                                          <p:val>
                                            <p:fltVal val="360"/>
                                          </p:val>
                                        </p:tav>
                                        <p:tav tm="100000">
                                          <p:val>
                                            <p:fltVal val="0"/>
                                          </p:val>
                                        </p:tav>
                                      </p:tavLst>
                                    </p:anim>
                                    <p:animEffect transition="in" filter="fade">
                                      <p:cBhvr>
                                        <p:cTn id="19" dur="500"/>
                                        <p:tgtEl>
                                          <p:spTgt spid="8"/>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 calcmode="lin" valueType="num">
                                      <p:cBhvr>
                                        <p:cTn id="28" dur="500" fill="hold"/>
                                        <p:tgtEl>
                                          <p:spTgt spid="20"/>
                                        </p:tgtEl>
                                        <p:attrNameLst>
                                          <p:attrName>style.rotation</p:attrName>
                                        </p:attrNameLst>
                                      </p:cBhvr>
                                      <p:tavLst>
                                        <p:tav tm="0">
                                          <p:val>
                                            <p:fltVal val="360"/>
                                          </p:val>
                                        </p:tav>
                                        <p:tav tm="100000">
                                          <p:val>
                                            <p:fltVal val="0"/>
                                          </p:val>
                                        </p:tav>
                                      </p:tavLst>
                                    </p:anim>
                                    <p:animEffect transition="in" filter="fade">
                                      <p:cBhvr>
                                        <p:cTn id="29" dur="500"/>
                                        <p:tgtEl>
                                          <p:spTgt spid="20"/>
                                        </p:tgtEl>
                                      </p:cBhvr>
                                    </p:animEffect>
                                  </p:childTnLst>
                                </p:cTn>
                              </p:par>
                              <p:par>
                                <p:cTn id="30" presetID="49" presetClass="entr" presetSubtype="0" decel="100000" fill="hold" nodeType="withEffect">
                                  <p:stCondLst>
                                    <p:cond delay="25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 calcmode="lin" valueType="num">
                                      <p:cBhvr>
                                        <p:cTn id="34" dur="500" fill="hold"/>
                                        <p:tgtEl>
                                          <p:spTgt spid="21"/>
                                        </p:tgtEl>
                                        <p:attrNameLst>
                                          <p:attrName>style.rotation</p:attrName>
                                        </p:attrNameLst>
                                      </p:cBhvr>
                                      <p:tavLst>
                                        <p:tav tm="0">
                                          <p:val>
                                            <p:fltVal val="360"/>
                                          </p:val>
                                        </p:tav>
                                        <p:tav tm="100000">
                                          <p:val>
                                            <p:fltVal val="0"/>
                                          </p:val>
                                        </p:tav>
                                      </p:tavLst>
                                    </p:anim>
                                    <p:animEffect transition="in" filter="fade">
                                      <p:cBhvr>
                                        <p:cTn id="35" dur="500"/>
                                        <p:tgtEl>
                                          <p:spTgt spid="21"/>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 calcmode="lin" valueType="num">
                                      <p:cBhvr>
                                        <p:cTn id="40" dur="500" fill="hold"/>
                                        <p:tgtEl>
                                          <p:spTgt spid="22"/>
                                        </p:tgtEl>
                                        <p:attrNameLst>
                                          <p:attrName>style.rotation</p:attrName>
                                        </p:attrNameLst>
                                      </p:cBhvr>
                                      <p:tavLst>
                                        <p:tav tm="0">
                                          <p:val>
                                            <p:fltVal val="360"/>
                                          </p:val>
                                        </p:tav>
                                        <p:tav tm="100000">
                                          <p:val>
                                            <p:fltVal val="0"/>
                                          </p:val>
                                        </p:tav>
                                      </p:tavLst>
                                    </p:anim>
                                    <p:animEffect transition="in" filter="fade">
                                      <p:cBhvr>
                                        <p:cTn id="41" dur="500"/>
                                        <p:tgtEl>
                                          <p:spTgt spid="22"/>
                                        </p:tgtEl>
                                      </p:cBhvr>
                                    </p:animEffect>
                                  </p:childTnLst>
                                </p:cTn>
                              </p:par>
                              <p:par>
                                <p:cTn id="42" presetID="49" presetClass="entr" presetSubtype="0" decel="100000" fill="hold" nodeType="withEffect">
                                  <p:stCondLst>
                                    <p:cond delay="5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 calcmode="lin" valueType="num">
                                      <p:cBhvr>
                                        <p:cTn id="46" dur="500" fill="hold"/>
                                        <p:tgtEl>
                                          <p:spTgt spid="26"/>
                                        </p:tgtEl>
                                        <p:attrNameLst>
                                          <p:attrName>style.rotation</p:attrName>
                                        </p:attrNameLst>
                                      </p:cBhvr>
                                      <p:tavLst>
                                        <p:tav tm="0">
                                          <p:val>
                                            <p:fltVal val="360"/>
                                          </p:val>
                                        </p:tav>
                                        <p:tav tm="100000">
                                          <p:val>
                                            <p:fltVal val="0"/>
                                          </p:val>
                                        </p:tav>
                                      </p:tavLst>
                                    </p:anim>
                                    <p:animEffect transition="in" filter="fade">
                                      <p:cBhvr>
                                        <p:cTn id="47" dur="500"/>
                                        <p:tgtEl>
                                          <p:spTgt spid="26"/>
                                        </p:tgtEl>
                                      </p:cBhvr>
                                    </p:animEffect>
                                  </p:childTnLst>
                                </p:cTn>
                              </p:par>
                              <p:par>
                                <p:cTn id="48" presetID="49" presetClass="entr" presetSubtype="0" decel="100000" fill="hold" nodeType="withEffect">
                                  <p:stCondLst>
                                    <p:cond delay="75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360"/>
                                          </p:val>
                                        </p:tav>
                                        <p:tav tm="100000">
                                          <p:val>
                                            <p:fltVal val="0"/>
                                          </p:val>
                                        </p:tav>
                                      </p:tavLst>
                                    </p:anim>
                                    <p:animEffect transition="in" filter="fade">
                                      <p:cBhvr>
                                        <p:cTn id="53" dur="500"/>
                                        <p:tgtEl>
                                          <p:spTgt spid="27"/>
                                        </p:tgtEl>
                                      </p:cBhvr>
                                    </p:animEffect>
                                  </p:childTnLst>
                                </p:cTn>
                              </p:par>
                              <p:par>
                                <p:cTn id="54" presetID="49" presetClass="entr" presetSubtype="0" decel="100000" fill="hold" nodeType="withEffect">
                                  <p:stCondLst>
                                    <p:cond delay="75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 calcmode="lin" valueType="num">
                                      <p:cBhvr>
                                        <p:cTn id="58" dur="500" fill="hold"/>
                                        <p:tgtEl>
                                          <p:spTgt spid="25"/>
                                        </p:tgtEl>
                                        <p:attrNameLst>
                                          <p:attrName>style.rotation</p:attrName>
                                        </p:attrNameLst>
                                      </p:cBhvr>
                                      <p:tavLst>
                                        <p:tav tm="0">
                                          <p:val>
                                            <p:fltVal val="360"/>
                                          </p:val>
                                        </p:tav>
                                        <p:tav tm="100000">
                                          <p:val>
                                            <p:fltVal val="0"/>
                                          </p:val>
                                        </p:tav>
                                      </p:tavLst>
                                    </p:anim>
                                    <p:animEffect transition="in" filter="fade">
                                      <p:cBhvr>
                                        <p:cTn id="59" dur="500"/>
                                        <p:tgtEl>
                                          <p:spTgt spid="25"/>
                                        </p:tgtEl>
                                      </p:cBhvr>
                                    </p:animEffect>
                                  </p:childTnLst>
                                </p:cTn>
                              </p:par>
                              <p:par>
                                <p:cTn id="60" presetID="49" presetClass="entr" presetSubtype="0" decel="100000" fill="hold" nodeType="withEffect">
                                  <p:stCondLst>
                                    <p:cond delay="5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 calcmode="lin" valueType="num">
                                      <p:cBhvr>
                                        <p:cTn id="64" dur="500" fill="hold"/>
                                        <p:tgtEl>
                                          <p:spTgt spid="24"/>
                                        </p:tgtEl>
                                        <p:attrNameLst>
                                          <p:attrName>style.rotation</p:attrName>
                                        </p:attrNameLst>
                                      </p:cBhvr>
                                      <p:tavLst>
                                        <p:tav tm="0">
                                          <p:val>
                                            <p:fltVal val="360"/>
                                          </p:val>
                                        </p:tav>
                                        <p:tav tm="100000">
                                          <p:val>
                                            <p:fltVal val="0"/>
                                          </p:val>
                                        </p:tav>
                                      </p:tavLst>
                                    </p:anim>
                                    <p:animEffect transition="in" filter="fade">
                                      <p:cBhvr>
                                        <p:cTn id="65" dur="500"/>
                                        <p:tgtEl>
                                          <p:spTgt spid="24"/>
                                        </p:tgtEl>
                                      </p:cBhvr>
                                    </p:animEffect>
                                  </p:childTnLst>
                                </p:cTn>
                              </p:par>
                              <p:par>
                                <p:cTn id="66" presetID="49" presetClass="entr" presetSubtype="0" decel="100000" fill="hold" nodeType="withEffect">
                                  <p:stCondLst>
                                    <p:cond delay="1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 calcmode="lin" valueType="num">
                                      <p:cBhvr>
                                        <p:cTn id="70" dur="500" fill="hold"/>
                                        <p:tgtEl>
                                          <p:spTgt spid="23"/>
                                        </p:tgtEl>
                                        <p:attrNameLst>
                                          <p:attrName>style.rotation</p:attrName>
                                        </p:attrNameLst>
                                      </p:cBhvr>
                                      <p:tavLst>
                                        <p:tav tm="0">
                                          <p:val>
                                            <p:fltVal val="360"/>
                                          </p:val>
                                        </p:tav>
                                        <p:tav tm="100000">
                                          <p:val>
                                            <p:fltVal val="0"/>
                                          </p:val>
                                        </p:tav>
                                      </p:tavLst>
                                    </p:anim>
                                    <p:animEffect transition="in" filter="fade">
                                      <p:cBhvr>
                                        <p:cTn id="71" dur="500"/>
                                        <p:tgtEl>
                                          <p:spTgt spid="23"/>
                                        </p:tgtEl>
                                      </p:cBhvr>
                                    </p:animEffect>
                                  </p:childTnLst>
                                </p:cTn>
                              </p:par>
                            </p:childTnLst>
                          </p:cTn>
                        </p:par>
                        <p:par>
                          <p:cTn id="72" fill="hold">
                            <p:stCondLst>
                              <p:cond delay="3250"/>
                            </p:stCondLst>
                            <p:childTnLst>
                              <p:par>
                                <p:cTn id="73" presetID="22" presetClass="entr" presetSubtype="8"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572401" y="74644"/>
            <a:ext cx="1372500" cy="1811250"/>
          </a:xfrm>
          <a:prstGeom prst="rect">
            <a:avLst/>
          </a:prstGeom>
        </p:spPr>
      </p:pic>
      <p:pic>
        <p:nvPicPr>
          <p:cNvPr id="3" name="图片 2"/>
          <p:cNvPicPr>
            <a:picLocks noChangeAspect="1"/>
          </p:cNvPicPr>
          <p:nvPr/>
        </p:nvPicPr>
        <p:blipFill>
          <a:blip r:embed="rId2"/>
          <a:stretch>
            <a:fillRect/>
          </a:stretch>
        </p:blipFill>
        <p:spPr>
          <a:xfrm>
            <a:off x="-144" y="4530851"/>
            <a:ext cx="1001250" cy="2227500"/>
          </a:xfrm>
          <a:prstGeom prst="rect">
            <a:avLst/>
          </a:prstGeom>
        </p:spPr>
      </p:pic>
      <p:sp>
        <p:nvSpPr>
          <p:cNvPr id="4" name="任意多边形 3"/>
          <p:cNvSpPr/>
          <p:nvPr/>
        </p:nvSpPr>
        <p:spPr>
          <a:xfrm>
            <a:off x="1981472" y="2806428"/>
            <a:ext cx="8229600" cy="870857"/>
          </a:xfrm>
          <a:custGeom>
            <a:avLst/>
            <a:gdLst>
              <a:gd name="connsiteX0" fmla="*/ 0 w 8229600"/>
              <a:gd name="connsiteY0" fmla="*/ 0 h 870857"/>
              <a:gd name="connsiteX1" fmla="*/ 2133600 w 8229600"/>
              <a:gd name="connsiteY1" fmla="*/ 696686 h 870857"/>
              <a:gd name="connsiteX2" fmla="*/ 5747657 w 8229600"/>
              <a:gd name="connsiteY2" fmla="*/ 319314 h 870857"/>
              <a:gd name="connsiteX3" fmla="*/ 8229600 w 8229600"/>
              <a:gd name="connsiteY3" fmla="*/ 870857 h 870857"/>
            </a:gdLst>
            <a:ahLst/>
            <a:cxnLst>
              <a:cxn ang="0">
                <a:pos x="connsiteX0" y="connsiteY0"/>
              </a:cxn>
              <a:cxn ang="0">
                <a:pos x="connsiteX1" y="connsiteY1"/>
              </a:cxn>
              <a:cxn ang="0">
                <a:pos x="connsiteX2" y="connsiteY2"/>
              </a:cxn>
              <a:cxn ang="0">
                <a:pos x="connsiteX3" y="connsiteY3"/>
              </a:cxn>
            </a:cxnLst>
            <a:rect l="l" t="t" r="r" b="b"/>
            <a:pathLst>
              <a:path w="8229600" h="870857">
                <a:moveTo>
                  <a:pt x="0" y="0"/>
                </a:moveTo>
                <a:cubicBezTo>
                  <a:pt x="587828" y="321733"/>
                  <a:pt x="1175657" y="643467"/>
                  <a:pt x="2133600" y="696686"/>
                </a:cubicBezTo>
                <a:cubicBezTo>
                  <a:pt x="3091543" y="749905"/>
                  <a:pt x="4731657" y="290286"/>
                  <a:pt x="5747657" y="319314"/>
                </a:cubicBezTo>
                <a:cubicBezTo>
                  <a:pt x="6763657" y="348342"/>
                  <a:pt x="7765143" y="749905"/>
                  <a:pt x="8229600" y="870857"/>
                </a:cubicBezTo>
              </a:path>
            </a:pathLst>
          </a:custGeom>
          <a:noFill/>
          <a:ln w="127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9851780" y="5307069"/>
            <a:ext cx="2340000" cy="1451250"/>
          </a:xfrm>
          <a:prstGeom prst="rect">
            <a:avLst/>
          </a:prstGeom>
        </p:spPr>
      </p:pic>
      <p:sp>
        <p:nvSpPr>
          <p:cNvPr id="12" name="文本框 11"/>
          <p:cNvSpPr txBox="1"/>
          <p:nvPr/>
        </p:nvSpPr>
        <p:spPr>
          <a:xfrm>
            <a:off x="0" y="0"/>
            <a:ext cx="8570595" cy="645160"/>
          </a:xfrm>
          <a:prstGeom prst="rect">
            <a:avLst/>
          </a:prstGeom>
          <a:noFill/>
        </p:spPr>
        <p:txBody>
          <a:bodyPr wrap="square" rtlCol="0">
            <a:spAutoFit/>
          </a:bodyPr>
          <a:lstStyle/>
          <a:p>
            <a:r>
              <a:rPr lang="en-US" altLang="zh-CN" sz="3600" b="1">
                <a:latin typeface="+mn-ea"/>
              </a:rPr>
              <a:t> </a:t>
            </a:r>
            <a:r>
              <a:rPr lang="zh-CN" altLang="en-US" sz="3600" b="1">
                <a:latin typeface="+mn-ea"/>
              </a:rPr>
              <a:t>案例（二）</a:t>
            </a:r>
            <a:endParaRPr lang="en-US" altLang="zh-CN" sz="3600" b="1">
              <a:latin typeface="+mn-ea"/>
            </a:endParaRPr>
          </a:p>
        </p:txBody>
      </p:sp>
      <p:sp>
        <p:nvSpPr>
          <p:cNvPr id="13" name="文本框 12"/>
          <p:cNvSpPr txBox="1"/>
          <p:nvPr/>
        </p:nvSpPr>
        <p:spPr>
          <a:xfrm>
            <a:off x="1313180" y="2076450"/>
            <a:ext cx="9848215" cy="3661410"/>
          </a:xfrm>
          <a:prstGeom prst="rect">
            <a:avLst/>
          </a:prstGeom>
          <a:noFill/>
        </p:spPr>
        <p:txBody>
          <a:bodyPr wrap="square" rtlCol="0">
            <a:spAutoFit/>
          </a:bodyPr>
          <a:lstStyle/>
          <a:p>
            <a:pPr algn="ctr"/>
            <a:r>
              <a:rPr lang="zh-CN" altLang="en-US" sz="3600">
                <a:latin typeface="+mn-ea"/>
              </a:rPr>
              <a:t>基于文本挖掘的游客对古镇旅游态度的分析</a:t>
            </a:r>
            <a:endParaRPr lang="zh-CN" altLang="en-US" sz="3600">
              <a:latin typeface="+mn-ea"/>
            </a:endParaRPr>
          </a:p>
          <a:p>
            <a:pPr algn="ctr"/>
            <a:endParaRPr lang="zh-CN" altLang="en-US" sz="3200">
              <a:latin typeface="+mn-ea"/>
            </a:endParaRPr>
          </a:p>
          <a:p>
            <a:pPr algn="ctr"/>
            <a:endParaRPr lang="zh-CN" altLang="en-US" sz="3200">
              <a:latin typeface="+mn-ea"/>
            </a:endParaRPr>
          </a:p>
          <a:p>
            <a:pPr algn="ctr"/>
            <a:endParaRPr lang="zh-CN" altLang="en-US" sz="3200">
              <a:latin typeface="+mn-ea"/>
            </a:endParaRPr>
          </a:p>
          <a:p>
            <a:pPr algn="ctr"/>
            <a:endParaRPr lang="zh-CN" altLang="en-US" sz="3200">
              <a:latin typeface="+mn-ea"/>
            </a:endParaRPr>
          </a:p>
          <a:p>
            <a:pPr algn="ctr"/>
            <a:endParaRPr lang="zh-CN" altLang="en-US" sz="3200">
              <a:latin typeface="+mn-ea"/>
            </a:endParaRPr>
          </a:p>
          <a:p>
            <a:pPr algn="ctr"/>
            <a:endParaRPr lang="zh-CN" altLang="en-US" sz="3600">
              <a:latin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37" presetClass="entr" presetSubtype="0" fill="hold" nodeType="withEffect">
                                  <p:stCondLst>
                                    <p:cond delay="12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900" decel="100000" fill="hold"/>
                                        <p:tgtEl>
                                          <p:spTgt spid="11"/>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案例（二）研究过程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52095" y="645160"/>
            <a:ext cx="10130790" cy="3169285"/>
          </a:xfrm>
          <a:prstGeom prst="rect">
            <a:avLst/>
          </a:prstGeom>
        </p:spPr>
        <p:txBody>
          <a:bodyPr wrap="square">
            <a:spAutoFit/>
          </a:bodyPr>
          <a:p>
            <a:pPr indent="535305"/>
            <a:r>
              <a:rPr lang="zh-CN" altLang="en-US" sz="2000" dirty="0"/>
              <a:t>围绕游客的反馈，分析古镇旅游项目存在的问题及游客的态度。选取了5个各具特色的古镇——甲居藏寨、西江千户苗寨、周庄古镇、黄姚古镇、西塘古镇作为参考。利用大量的评论进行</a:t>
            </a:r>
            <a:r>
              <a:rPr lang="zh-CN" altLang="en-US" sz="2000" dirty="0">
                <a:solidFill>
                  <a:srgbClr val="FF0000"/>
                </a:solidFill>
              </a:rPr>
              <a:t>文本挖掘、统计词频，分析热门话题</a:t>
            </a:r>
            <a:r>
              <a:rPr lang="zh-CN" altLang="en-US" sz="2000" dirty="0"/>
              <a:t>。</a:t>
            </a:r>
            <a:r>
              <a:rPr lang="zh-CN" altLang="en-US" sz="2000" dirty="0">
                <a:solidFill>
                  <a:srgbClr val="FF0000"/>
                </a:solidFill>
              </a:rPr>
              <a:t>再运用情感分析得到评分，进而分析游客的好感度及可能影响评价的因素。</a:t>
            </a:r>
            <a:r>
              <a:rPr lang="zh-CN" altLang="en-US" sz="2000" dirty="0"/>
              <a:t>最后，</a:t>
            </a:r>
            <a:r>
              <a:rPr lang="zh-CN" altLang="en-US" sz="2000" dirty="0">
                <a:solidFill>
                  <a:srgbClr val="FF0000"/>
                </a:solidFill>
              </a:rPr>
              <a:t>结合因子分析建立综合模糊评分模型</a:t>
            </a:r>
            <a:r>
              <a:rPr lang="zh-CN" altLang="en-US" sz="2000" dirty="0"/>
              <a:t>，以计算古镇旅游的最终得分。研究结果可作为参考，以此优化改善古镇旅游体验，保护历史文明遗址。</a:t>
            </a:r>
            <a:endParaRPr lang="zh-CN" altLang="en-US" sz="2000" dirty="0"/>
          </a:p>
          <a:p>
            <a:pPr indent="535305"/>
            <a:r>
              <a:rPr lang="zh-CN" altLang="en-US" sz="2000" dirty="0"/>
              <a:t>案例中一共采集了6 647条分别关于甲居藏寨、西江千户苗寨、周庄古镇、黄姚古镇、西塘古镇的评论。将采集到的评论进行</a:t>
            </a:r>
            <a:r>
              <a:rPr lang="zh-CN" altLang="en-US" sz="2000" dirty="0">
                <a:solidFill>
                  <a:srgbClr val="FF0000"/>
                </a:solidFill>
              </a:rPr>
              <a:t>分词处理</a:t>
            </a:r>
            <a:r>
              <a:rPr lang="zh-CN" altLang="en-US" sz="2000" dirty="0"/>
              <a:t>，即依据语义将一句话切分成一个个的词。</a:t>
            </a:r>
            <a:r>
              <a:rPr lang="zh-CN" altLang="en-US" sz="2000" dirty="0">
                <a:solidFill>
                  <a:srgbClr val="FF0000"/>
                </a:solidFill>
              </a:rPr>
              <a:t>依据统计的各景点的词频制作词云图</a:t>
            </a:r>
            <a:r>
              <a:rPr lang="zh-CN" altLang="en-US" sz="2000" dirty="0"/>
              <a:t>，让统计结果更加直观，便于寻找主要属性特征。</a:t>
            </a:r>
            <a:endParaRPr lang="zh-CN" altLang="en-US" sz="2000" dirty="0"/>
          </a:p>
        </p:txBody>
      </p:sp>
      <p:pic>
        <p:nvPicPr>
          <p:cNvPr id="6" name="图片 5"/>
          <p:cNvPicPr>
            <a:picLocks noChangeAspect="1"/>
          </p:cNvPicPr>
          <p:nvPr/>
        </p:nvPicPr>
        <p:blipFill>
          <a:blip r:embed="rId2"/>
          <a:stretch>
            <a:fillRect/>
          </a:stretch>
        </p:blipFill>
        <p:spPr>
          <a:xfrm>
            <a:off x="252095" y="3769995"/>
            <a:ext cx="7912100" cy="3749675"/>
          </a:xfrm>
          <a:prstGeom prst="rect">
            <a:avLst/>
          </a:prstGeom>
        </p:spPr>
      </p:pic>
      <p:pic>
        <p:nvPicPr>
          <p:cNvPr id="7" name="图片 6"/>
          <p:cNvPicPr>
            <a:picLocks noChangeAspect="1"/>
          </p:cNvPicPr>
          <p:nvPr/>
        </p:nvPicPr>
        <p:blipFill>
          <a:blip r:embed="rId3"/>
          <a:stretch>
            <a:fillRect/>
          </a:stretch>
        </p:blipFill>
        <p:spPr>
          <a:xfrm>
            <a:off x="8164195" y="3769995"/>
            <a:ext cx="4076700" cy="26574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案例（二）研究过程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52095" y="691515"/>
            <a:ext cx="10130790" cy="1322070"/>
          </a:xfrm>
          <a:prstGeom prst="rect">
            <a:avLst/>
          </a:prstGeom>
        </p:spPr>
        <p:txBody>
          <a:bodyPr wrap="square">
            <a:spAutoFit/>
          </a:bodyPr>
          <a:p>
            <a:pPr indent="535305"/>
            <a:r>
              <a:rPr lang="zh-CN" altLang="en-US" sz="2000" dirty="0">
                <a:solidFill>
                  <a:srgbClr val="FF0000"/>
                </a:solidFill>
              </a:rPr>
              <a:t>基于词频统计结果，分析词频表，合并同义词，再组成话题热词。</a:t>
            </a:r>
            <a:r>
              <a:rPr lang="zh-CN" altLang="en-US" sz="2000" dirty="0"/>
              <a:t>例如，5个景点都有对景区门票、景区内物价的评论。把该类关于消费的词组合并，提取出一个属性，叫做“价格制度”。其中，黄姚古镇的“门票”“学生证”“免费”等词的词频数之和为119，可计算价格制度词频数及该话题所占比重。</a:t>
            </a:r>
            <a:endParaRPr lang="zh-CN" altLang="en-US" sz="2000" dirty="0"/>
          </a:p>
        </p:txBody>
      </p:sp>
      <p:pic>
        <p:nvPicPr>
          <p:cNvPr id="4" name="图片 3"/>
          <p:cNvPicPr>
            <a:picLocks noChangeAspect="1"/>
          </p:cNvPicPr>
          <p:nvPr/>
        </p:nvPicPr>
        <p:blipFill>
          <a:blip r:embed="rId2"/>
          <a:stretch>
            <a:fillRect/>
          </a:stretch>
        </p:blipFill>
        <p:spPr>
          <a:xfrm>
            <a:off x="369570" y="2013585"/>
            <a:ext cx="7539355" cy="2774950"/>
          </a:xfrm>
          <a:prstGeom prst="rect">
            <a:avLst/>
          </a:prstGeom>
        </p:spPr>
      </p:pic>
      <p:pic>
        <p:nvPicPr>
          <p:cNvPr id="5" name="图片 4"/>
          <p:cNvPicPr>
            <a:picLocks noChangeAspect="1"/>
          </p:cNvPicPr>
          <p:nvPr/>
        </p:nvPicPr>
        <p:blipFill>
          <a:blip r:embed="rId3"/>
          <a:stretch>
            <a:fillRect/>
          </a:stretch>
        </p:blipFill>
        <p:spPr>
          <a:xfrm>
            <a:off x="7908925" y="1885950"/>
            <a:ext cx="4090670" cy="3129280"/>
          </a:xfrm>
          <a:prstGeom prst="rect">
            <a:avLst/>
          </a:prstGeom>
        </p:spPr>
      </p:pic>
      <p:sp>
        <p:nvSpPr>
          <p:cNvPr id="7" name="矩形 6"/>
          <p:cNvSpPr/>
          <p:nvPr/>
        </p:nvSpPr>
        <p:spPr>
          <a:xfrm>
            <a:off x="369570" y="5056505"/>
            <a:ext cx="10130790" cy="1938020"/>
          </a:xfrm>
          <a:prstGeom prst="rect">
            <a:avLst/>
          </a:prstGeom>
        </p:spPr>
        <p:txBody>
          <a:bodyPr wrap="square">
            <a:spAutoFit/>
          </a:bodyPr>
          <a:p>
            <a:pPr indent="535305"/>
            <a:r>
              <a:rPr lang="zh-CN" altLang="en-US" sz="2000" dirty="0"/>
              <a:t>纵向来看，对于每个古镇，其历史文化被提到的次数最多。可以看出，游客选择到古镇旅游的目的是明确的，这一类旅游项目提供的主要是历史人文的氛围。</a:t>
            </a:r>
            <a:endParaRPr lang="zh-CN" altLang="en-US" sz="2000" dirty="0"/>
          </a:p>
          <a:p>
            <a:pPr indent="535305"/>
            <a:r>
              <a:rPr lang="zh-CN" altLang="en-US" sz="2000" dirty="0"/>
              <a:t>横向来看，最具特色的是西江千户苗寨和甲居藏寨，自然风景占比最高的是西江千户苗寨，而最具人文历史的景区是周庄古镇。每个景点都有不同程度的商业化，其中较为严重的是黄姚古镇、周庄古镇、西塘古镇这3个景区。</a:t>
            </a:r>
            <a:endParaRPr lang="zh-CN" altLang="en-US" sz="2000" dirty="0"/>
          </a:p>
          <a:p>
            <a:pPr indent="535305"/>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案例（二）研究过程</a:t>
            </a:r>
            <a:r>
              <a:rPr lang="en-US" altLang="zh-CN" sz="3600" b="1">
                <a:latin typeface="+mn-ea"/>
              </a:rPr>
              <a:t>-</a:t>
            </a:r>
            <a:r>
              <a:rPr lang="zh-CN" altLang="en-US" sz="3600" dirty="0">
                <a:sym typeface="+mn-ea"/>
              </a:rPr>
              <a:t>单因素方差分析</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52095" y="691515"/>
            <a:ext cx="10130790" cy="4092575"/>
          </a:xfrm>
          <a:prstGeom prst="rect">
            <a:avLst/>
          </a:prstGeom>
        </p:spPr>
        <p:txBody>
          <a:bodyPr wrap="square">
            <a:spAutoFit/>
          </a:bodyPr>
          <a:p>
            <a:pPr indent="535305"/>
            <a:r>
              <a:rPr lang="zh-CN" altLang="en-US" sz="2000" dirty="0">
                <a:solidFill>
                  <a:srgbClr val="FF0000"/>
                </a:solidFill>
              </a:rPr>
              <a:t>单因素方差分析用来分析一个因素是否明显造成两组数据的不同。</a:t>
            </a:r>
            <a:r>
              <a:rPr lang="zh-CN" altLang="en-US" sz="2000" dirty="0"/>
              <a:t>其中，实验结果P值是决定是否接受原假设的关键阈值，它体现了实验组别之间差别的显著性。如果P值小于0.05，就有统计意义；如果大于0.05，说明所有组别都没有差别，即这个因素不对样本造成影响。在景点属性里，评论展现了人们对景区的价格制度具有较多的负面评价，而门票价格是价格制度里的主要组成。为证实人们确实不满意景区的收费制度，以门票为因素，假设其不对评论结果造成影响，进行单因素方差分析。若实验结果P值小于0.05，拒绝原假设，并认为门票制度确实对评价结果造成显著差别。</a:t>
            </a:r>
            <a:endParaRPr lang="zh-CN" altLang="en-US" sz="2000" dirty="0"/>
          </a:p>
          <a:p>
            <a:pPr indent="535305"/>
            <a:r>
              <a:rPr lang="zh-CN" altLang="en-US" sz="2000" dirty="0"/>
              <a:t>基于情感分析输出结果，对各古镇门票进行单因素方差分析。先将包含“门票”一词的评论和没有该词的评论分开，单独构成数据，再进行单因素方差分析。图表没有包括西江千户苗寨的方差分析结果，原因是只有该古镇的实验结果P值大于0.05,“门票”因素才不造成显著影响，无需进一步讨论。观察图表可知，门票确实对甲居藏寨、周庄古镇、西塘古镇、黄姚古镇的游客的评分造成显著影响。并且包含门票的评分均值都低于不包含门票的评分</a:t>
            </a:r>
            <a:endParaRPr lang="zh-CN" altLang="en-US" sz="2000" dirty="0"/>
          </a:p>
        </p:txBody>
      </p:sp>
      <p:pic>
        <p:nvPicPr>
          <p:cNvPr id="6" name="图片 5"/>
          <p:cNvPicPr>
            <a:picLocks noChangeAspect="1"/>
          </p:cNvPicPr>
          <p:nvPr/>
        </p:nvPicPr>
        <p:blipFill>
          <a:blip r:embed="rId2"/>
          <a:stretch>
            <a:fillRect/>
          </a:stretch>
        </p:blipFill>
        <p:spPr>
          <a:xfrm>
            <a:off x="1483360" y="4434205"/>
            <a:ext cx="9801225" cy="2295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案例（二）研究过程</a:t>
            </a:r>
            <a:r>
              <a:rPr lang="en-US" altLang="zh-CN" sz="3600" b="1">
                <a:latin typeface="+mn-ea"/>
              </a:rPr>
              <a:t>-模糊综合评价模型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52095" y="691515"/>
            <a:ext cx="10130790" cy="5323205"/>
          </a:xfrm>
          <a:prstGeom prst="rect">
            <a:avLst/>
          </a:prstGeom>
        </p:spPr>
        <p:txBody>
          <a:bodyPr wrap="square">
            <a:spAutoFit/>
          </a:bodyPr>
          <a:p>
            <a:pPr indent="535305"/>
            <a:r>
              <a:rPr lang="zh-CN" altLang="en-US" sz="2000" dirty="0">
                <a:solidFill>
                  <a:srgbClr val="FF0000"/>
                </a:solidFill>
              </a:rPr>
              <a:t>每个古镇由于地理位置、开发程度和所在地的经济发展等因素不同，游客的好感度也会受影响。有的省份注重旅游业的发展，旅游市场规划和管理得较好，且服务业的发达程度也会影响人们的满意度。为了对古镇的旅游作出最终评分，构建了一个模糊综合评分模型。</a:t>
            </a:r>
            <a:r>
              <a:rPr lang="zh-CN" altLang="en-US" sz="2000" dirty="0"/>
              <a:t>由于旅游业属于第三产业，为了方便获取数据，笔者取各景区所在地的第三产业占比作为因子分析的数据。目的是依据各地的第三产业的重要性决定各景区的权重。把5个景点当作5个不同的属性，旅游业发展规划良好的地区应赋予较大权重。</a:t>
            </a:r>
            <a:endParaRPr lang="zh-CN" altLang="en-US" sz="2000" dirty="0"/>
          </a:p>
          <a:p>
            <a:pPr indent="535305"/>
            <a:r>
              <a:rPr lang="zh-CN" altLang="en-US" sz="2000" dirty="0"/>
              <a:t>因子分析的基本目的就是用少数几个因子描述许多指标或因素之间的联系，即将比较密切的几个变量归在同一类中，每一类变量就成为一个因子，以较少的几个因子反映原资料的大部分信息。每个因子中，因子载荷越大，说明该因子对结果的贡献越大。运用因子分析可以得到景区所属地区的第三产业的贡献率，即可得到各地区的旅游业权重。所谓权重，是指某指标在整体评价中的相对重要程度。权重越大，则该指标的重要性越高，对整体的影响就越高。</a:t>
            </a:r>
            <a:endParaRPr lang="zh-CN" altLang="en-US" sz="2000" dirty="0"/>
          </a:p>
          <a:p>
            <a:pPr indent="535305"/>
            <a:r>
              <a:rPr lang="zh-CN" altLang="en-US" sz="2000" dirty="0"/>
              <a:t>为了得到总体游客的态度，不能单纯地计算评分结果的均值。原因是游客的评价通常不是单一的积极或消极这么简单。机器计算结果是基于字面表达上的积极词和消极词得来的。但是具体评判分值只依据一段文字表达不够准确。建立模糊评价模型可以包容情感分析带来的文字到数值转化的误差。而且由于模糊的方法更接近东方人的思维习惯，因此更适合对社会经济系统问题进行评价。</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案例（二）研究结果</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pic>
        <p:nvPicPr>
          <p:cNvPr id="4" name="图片 3"/>
          <p:cNvPicPr>
            <a:picLocks noChangeAspect="1"/>
          </p:cNvPicPr>
          <p:nvPr/>
        </p:nvPicPr>
        <p:blipFill>
          <a:blip r:embed="rId2"/>
          <a:stretch>
            <a:fillRect/>
          </a:stretch>
        </p:blipFill>
        <p:spPr>
          <a:xfrm>
            <a:off x="2590800" y="4115435"/>
            <a:ext cx="7370445" cy="2692400"/>
          </a:xfrm>
          <a:prstGeom prst="rect">
            <a:avLst/>
          </a:prstGeom>
        </p:spPr>
      </p:pic>
      <p:sp>
        <p:nvSpPr>
          <p:cNvPr id="6" name="矩形 5"/>
          <p:cNvSpPr/>
          <p:nvPr/>
        </p:nvSpPr>
        <p:spPr>
          <a:xfrm>
            <a:off x="252095" y="691515"/>
            <a:ext cx="10130790" cy="3476625"/>
          </a:xfrm>
          <a:prstGeom prst="rect">
            <a:avLst/>
          </a:prstGeom>
        </p:spPr>
        <p:txBody>
          <a:bodyPr wrap="square">
            <a:spAutoFit/>
          </a:bodyPr>
          <a:p>
            <a:pPr indent="535305"/>
            <a:r>
              <a:rPr lang="zh-CN" altLang="en-US" sz="2000" dirty="0"/>
              <a:t>游客选择古镇旅游，关注度最高的是其文化价值，其次是各个古镇的特色及环境。随着景区的开发，商业气息趋严重。而伴随着商业化的同时，每个古镇的特色会削弱，对游客的体验造成负面影响。游客对景区里的消费也十分敏感，在黄姚古镇、西塘古镇、周庄古镇，游客对商业化感受比重占到了12%以上，应该引起有关部门的重视，予以管束，在开发特色旅游的同时，保护景区的环境，营造良好的历史文化氛围。</a:t>
            </a:r>
            <a:endParaRPr lang="zh-CN" altLang="en-US" sz="2000" dirty="0"/>
          </a:p>
          <a:p>
            <a:pPr indent="535305"/>
            <a:r>
              <a:rPr lang="zh-CN" altLang="en-US" sz="2000" dirty="0"/>
              <a:t>除了不适当的商业化影响游客对古镇旅游的态度，消费制度也是关注热点。本文研究了游客对价格制度的态度及其影响。结论基于对门票价格的分析，游客确实对收费制度敏感，且对收费敏感的游客均持负面评价。在选取的5个研究对象里，只有一个古镇的游客表示门票等收费合理。大部分游客认为景区内物非所值，甚至抱怨有不透明收费的现象。这种充斥着消费气息的古镇旅游项目不利于长久发展。景区应结合自身的服务设施等调节景区内消费价格，整改冗余的收费项目。有关部门应予以管制，规范旅游市场。</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645160"/>
          </a:xfrm>
          <a:prstGeom prst="rect">
            <a:avLst/>
          </a:prstGeom>
          <a:noFill/>
        </p:spPr>
        <p:txBody>
          <a:bodyPr wrap="square" rtlCol="0">
            <a:spAutoFit/>
          </a:bodyPr>
          <a:p>
            <a:r>
              <a:rPr lang="en-US" altLang="zh-CN" sz="3600" b="1">
                <a:latin typeface="+mn-ea"/>
              </a:rPr>
              <a:t> </a:t>
            </a:r>
            <a:r>
              <a:rPr lang="zh-CN" altLang="en-US" sz="3200" b="1">
                <a:latin typeface="+mn-ea"/>
              </a:rPr>
              <a:t>案例（二）</a:t>
            </a:r>
            <a:r>
              <a:rPr lang="zh-CN" sz="2800" b="1">
                <a:latin typeface="+mn-ea"/>
                <a:ea typeface="宋体" panose="02010600030101010101" pitchFamily="2" charset="-122"/>
                <a:sym typeface="+mn-ea"/>
              </a:rPr>
              <a:t>学习心得</a:t>
            </a:r>
            <a:r>
              <a:rPr lang="en-US" altLang="zh-CN" sz="2800" b="1">
                <a:latin typeface="+mn-ea"/>
                <a:ea typeface="宋体" panose="02010600030101010101" pitchFamily="2" charset="-122"/>
              </a:rPr>
              <a:t>-</a:t>
            </a:r>
            <a:r>
              <a:rPr lang="zh-CN" altLang="en-US" sz="2800" b="1">
                <a:latin typeface="+mn-ea"/>
                <a:ea typeface="宋体" panose="02010600030101010101" pitchFamily="2" charset="-122"/>
              </a:rPr>
              <a:t>如何</a:t>
            </a:r>
            <a:r>
              <a:rPr lang="en-US" altLang="zh-CN" sz="2800" b="1">
                <a:latin typeface="+mn-ea"/>
                <a:ea typeface="宋体" panose="02010600030101010101" pitchFamily="2" charset="-122"/>
              </a:rPr>
              <a:t>比较两组数据的变化趋势是不是有显著性差异</a:t>
            </a:r>
            <a:endParaRPr lang="en-US" altLang="zh-CN" sz="2800" b="1">
              <a:latin typeface="+mn-ea"/>
              <a:ea typeface="宋体" panose="02010600030101010101" pitchFamily="2" charset="-122"/>
            </a:endParaRPr>
          </a:p>
        </p:txBody>
      </p:sp>
      <p:sp>
        <p:nvSpPr>
          <p:cNvPr id="3" name="矩形 2"/>
          <p:cNvSpPr/>
          <p:nvPr/>
        </p:nvSpPr>
        <p:spPr>
          <a:xfrm>
            <a:off x="252095" y="691515"/>
            <a:ext cx="7254240" cy="5631180"/>
          </a:xfrm>
          <a:prstGeom prst="rect">
            <a:avLst/>
          </a:prstGeom>
        </p:spPr>
        <p:txBody>
          <a:bodyPr wrap="square">
            <a:spAutoFit/>
          </a:bodyPr>
          <a:p>
            <a:pPr indent="535305"/>
            <a:r>
              <a:rPr lang="zh-CN" altLang="en-US" sz="2000" dirty="0"/>
              <a:t>这其实是两个问题，即</a:t>
            </a:r>
            <a:r>
              <a:rPr lang="zh-CN" altLang="en-US" sz="2000" dirty="0">
                <a:solidFill>
                  <a:srgbClr val="FF0000"/>
                </a:solidFill>
              </a:rPr>
              <a:t>这两组数的变化趋势是否一致？这两组数是否有差异？</a:t>
            </a:r>
            <a:endParaRPr lang="zh-CN" altLang="en-US" sz="2000" dirty="0">
              <a:solidFill>
                <a:srgbClr val="FF0000"/>
              </a:solidFill>
            </a:endParaRPr>
          </a:p>
          <a:p>
            <a:pPr indent="535305"/>
            <a:endParaRPr lang="zh-CN" altLang="en-US" sz="2000" dirty="0">
              <a:solidFill>
                <a:srgbClr val="FF0000"/>
              </a:solidFill>
            </a:endParaRPr>
          </a:p>
          <a:p>
            <a:pPr indent="535305"/>
            <a:r>
              <a:rPr lang="zh-CN" altLang="en-US" sz="2000" dirty="0">
                <a:solidFill>
                  <a:srgbClr val="FF0000"/>
                </a:solidFill>
              </a:rPr>
              <a:t>第一个问题：</a:t>
            </a:r>
            <a:r>
              <a:rPr lang="zh-CN" altLang="en-US" sz="2000" dirty="0">
                <a:solidFill>
                  <a:srgbClr val="FF0000"/>
                </a:solidFill>
              </a:rPr>
              <a:t>这两组数的变化趋势是否一致？</a:t>
            </a:r>
            <a:endParaRPr lang="zh-CN" altLang="en-US" sz="2000" dirty="0">
              <a:solidFill>
                <a:srgbClr val="FF0000"/>
              </a:solidFill>
            </a:endParaRPr>
          </a:p>
          <a:p>
            <a:pPr indent="535305"/>
            <a:r>
              <a:rPr lang="zh-CN" altLang="en-US" sz="2000" dirty="0">
                <a:solidFill>
                  <a:schemeClr val="tx1"/>
                </a:solidFill>
              </a:rPr>
              <a:t>分析两组数的变化趋势是否一致，应当选用</a:t>
            </a:r>
            <a:r>
              <a:rPr lang="zh-CN" altLang="en-US" sz="2000" dirty="0">
                <a:solidFill>
                  <a:srgbClr val="FF0000"/>
                </a:solidFill>
              </a:rPr>
              <a:t>相关性分析。</a:t>
            </a:r>
            <a:endParaRPr lang="zh-CN" altLang="en-US" sz="2000" dirty="0">
              <a:solidFill>
                <a:schemeClr val="tx1"/>
              </a:solidFill>
            </a:endParaRPr>
          </a:p>
          <a:p>
            <a:pPr indent="535305"/>
            <a:r>
              <a:rPr lang="zh-CN" altLang="en-US" sz="2000" dirty="0">
                <a:solidFill>
                  <a:schemeClr val="tx1"/>
                </a:solidFill>
              </a:rPr>
              <a:t>相关性分析，是指分析两组或多组数据间</a:t>
            </a:r>
            <a:r>
              <a:rPr lang="zh-CN" altLang="en-US" sz="2000" dirty="0">
                <a:solidFill>
                  <a:srgbClr val="FF0000"/>
                </a:solidFill>
              </a:rPr>
              <a:t>联系紧密程度</a:t>
            </a:r>
            <a:r>
              <a:rPr lang="zh-CN" altLang="en-US" sz="2000" dirty="0">
                <a:solidFill>
                  <a:schemeClr val="tx1"/>
                </a:solidFill>
              </a:rPr>
              <a:t>的分析方法，通常用来分析和评估两组或多组数据的变化趋势是否一致。</a:t>
            </a:r>
            <a:endParaRPr lang="zh-CN" altLang="en-US" sz="2000" dirty="0">
              <a:solidFill>
                <a:schemeClr val="tx1"/>
              </a:solidFill>
            </a:endParaRPr>
          </a:p>
          <a:p>
            <a:pPr indent="535305"/>
            <a:r>
              <a:rPr lang="zh-CN" altLang="en-US" sz="2000" dirty="0">
                <a:solidFill>
                  <a:schemeClr val="tx1"/>
                </a:solidFill>
              </a:rPr>
              <a:t>假设这两组数据都是连续型变量，则选用</a:t>
            </a:r>
            <a:r>
              <a:rPr lang="zh-CN" altLang="en-US" sz="2000" dirty="0">
                <a:solidFill>
                  <a:srgbClr val="FF0000"/>
                </a:solidFill>
              </a:rPr>
              <a:t>皮尔逊相关系数，也叫线性相关系数。</a:t>
            </a:r>
            <a:r>
              <a:rPr lang="zh-CN" altLang="en-US" sz="2000" dirty="0">
                <a:solidFill>
                  <a:schemeClr val="tx1"/>
                </a:solidFill>
              </a:rPr>
              <a:t>可以看出，数据A和数据B的相关系数为98.9%，为强相关，即数据A和数据B的变化趋势非常一致。</a:t>
            </a:r>
            <a:endParaRPr lang="zh-CN" altLang="en-US" sz="2000" dirty="0">
              <a:solidFill>
                <a:schemeClr val="tx1"/>
              </a:solidFill>
            </a:endParaRPr>
          </a:p>
          <a:p>
            <a:pPr indent="535305"/>
            <a:endParaRPr lang="zh-CN" altLang="en-US" sz="2000" dirty="0">
              <a:solidFill>
                <a:schemeClr val="tx1"/>
              </a:solidFill>
            </a:endParaRPr>
          </a:p>
          <a:p>
            <a:pPr indent="535305"/>
            <a:r>
              <a:rPr lang="zh-CN" altLang="en-US" sz="2000" dirty="0">
                <a:solidFill>
                  <a:srgbClr val="FF0000"/>
                </a:solidFill>
              </a:rPr>
              <a:t>第二个问题：这两组数是否有差异？</a:t>
            </a:r>
            <a:endParaRPr lang="zh-CN" altLang="en-US" sz="2000" dirty="0">
              <a:solidFill>
                <a:srgbClr val="FF0000"/>
              </a:solidFill>
            </a:endParaRPr>
          </a:p>
          <a:p>
            <a:pPr indent="535305"/>
            <a:r>
              <a:rPr lang="zh-CN" altLang="en-US" sz="2000" dirty="0">
                <a:solidFill>
                  <a:schemeClr val="tx1"/>
                </a:solidFill>
              </a:rPr>
              <a:t>分析两组数是否有差异，应当选用</a:t>
            </a:r>
            <a:r>
              <a:rPr lang="zh-CN" altLang="en-US" sz="2000" dirty="0">
                <a:solidFill>
                  <a:srgbClr val="FF0000"/>
                </a:solidFill>
              </a:rPr>
              <a:t>方差分析。</a:t>
            </a:r>
            <a:endParaRPr lang="zh-CN" altLang="en-US" sz="2000" dirty="0">
              <a:solidFill>
                <a:schemeClr val="tx1"/>
              </a:solidFill>
            </a:endParaRPr>
          </a:p>
          <a:p>
            <a:pPr indent="535305"/>
            <a:r>
              <a:rPr lang="zh-CN" altLang="en-US" sz="2000" dirty="0">
                <a:solidFill>
                  <a:schemeClr val="tx1"/>
                </a:solidFill>
              </a:rPr>
              <a:t>方差分析，是分析两组或多组数据之间</a:t>
            </a:r>
            <a:r>
              <a:rPr lang="zh-CN" altLang="en-US" sz="2000" dirty="0">
                <a:solidFill>
                  <a:srgbClr val="FF0000"/>
                </a:solidFill>
              </a:rPr>
              <a:t>是否存在差异</a:t>
            </a:r>
            <a:r>
              <a:rPr lang="zh-CN" altLang="en-US" sz="2000" dirty="0">
                <a:solidFill>
                  <a:schemeClr val="tx1"/>
                </a:solidFill>
              </a:rPr>
              <a:t>，以及差异显著性的分析方法，通常分为单因素方差分析和双因素方差分析。</a:t>
            </a:r>
            <a:endParaRPr lang="zh-CN" altLang="en-US" sz="2000" dirty="0">
              <a:solidFill>
                <a:schemeClr val="tx1"/>
              </a:solidFill>
            </a:endParaRPr>
          </a:p>
          <a:p>
            <a:pPr indent="535305"/>
            <a:endParaRPr lang="zh-CN" altLang="en-US" sz="2000" dirty="0">
              <a:solidFill>
                <a:schemeClr val="tx1"/>
              </a:solidFill>
            </a:endParaRPr>
          </a:p>
        </p:txBody>
      </p:sp>
      <p:pic>
        <p:nvPicPr>
          <p:cNvPr id="4" name="图片 3"/>
          <p:cNvPicPr>
            <a:picLocks noChangeAspect="1"/>
          </p:cNvPicPr>
          <p:nvPr/>
        </p:nvPicPr>
        <p:blipFill>
          <a:blip r:embed="rId1"/>
          <a:stretch>
            <a:fillRect/>
          </a:stretch>
        </p:blipFill>
        <p:spPr>
          <a:xfrm>
            <a:off x="7355840" y="645160"/>
            <a:ext cx="4836160" cy="3143885"/>
          </a:xfrm>
          <a:prstGeom prst="rect">
            <a:avLst/>
          </a:prstGeom>
        </p:spPr>
      </p:pic>
      <p:pic>
        <p:nvPicPr>
          <p:cNvPr id="8" name="图片 7"/>
          <p:cNvPicPr>
            <a:picLocks noChangeAspect="1"/>
          </p:cNvPicPr>
          <p:nvPr/>
        </p:nvPicPr>
        <p:blipFill>
          <a:blip r:embed="rId2"/>
          <a:stretch>
            <a:fillRect/>
          </a:stretch>
        </p:blipFill>
        <p:spPr>
          <a:xfrm>
            <a:off x="7355840" y="3789045"/>
            <a:ext cx="4612005" cy="15411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案例（二）</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sz="3600" b="1">
                <a:latin typeface="+mn-ea"/>
                <a:ea typeface="宋体" panose="02010600030101010101" pitchFamily="2" charset="-122"/>
              </a:rPr>
              <a:t>模糊综合评价模型</a:t>
            </a:r>
            <a:endParaRPr sz="3600" b="1">
              <a:latin typeface="+mn-ea"/>
              <a:ea typeface="宋体" panose="02010600030101010101" pitchFamily="2" charset="-122"/>
            </a:endParaRPr>
          </a:p>
        </p:txBody>
      </p:sp>
      <p:sp>
        <p:nvSpPr>
          <p:cNvPr id="3" name="矩形 2"/>
          <p:cNvSpPr/>
          <p:nvPr/>
        </p:nvSpPr>
        <p:spPr>
          <a:xfrm>
            <a:off x="252095" y="691515"/>
            <a:ext cx="11403965" cy="5323205"/>
          </a:xfrm>
          <a:prstGeom prst="rect">
            <a:avLst/>
          </a:prstGeom>
        </p:spPr>
        <p:txBody>
          <a:bodyPr wrap="square">
            <a:spAutoFit/>
          </a:bodyPr>
          <a:p>
            <a:pPr indent="535305"/>
            <a:r>
              <a:rPr lang="zh-CN" altLang="en-US" sz="2000" dirty="0"/>
              <a:t>在对某一事务进行评价时常会遇到这样一类问题，由于评价事务是由多方面的因素所决定的，因而要对每一因素进行评价；在每一因素作出一个单独评语的基础上，如何考虑所有因素而作出一个综合评语，这就是一个综合评价问题。</a:t>
            </a:r>
            <a:endParaRPr lang="zh-CN" altLang="en-US" sz="2000" dirty="0"/>
          </a:p>
          <a:p>
            <a:pPr indent="535305"/>
            <a:endParaRPr lang="zh-CN" altLang="en-US" sz="2000" dirty="0"/>
          </a:p>
          <a:p>
            <a:pPr indent="535305"/>
            <a:r>
              <a:rPr lang="zh-CN" altLang="en-US" sz="2000" dirty="0"/>
              <a:t>模糊评价的基本思想</a:t>
            </a:r>
            <a:endParaRPr lang="zh-CN" altLang="en-US" sz="2000" dirty="0"/>
          </a:p>
          <a:p>
            <a:pPr indent="535305"/>
            <a:r>
              <a:rPr lang="zh-CN" altLang="en-US" sz="2000" dirty="0"/>
              <a:t>许多事情的边界并不十分明显，评价时很难将其归于某个类别，于是我们先对单个因素进行评价，然后对所有因素进行综合模糊评价，防止遗漏任何统计信息和信息的中途损失，这有助于解决用“是”或“否”这样的确定性评价带来的对客观真实的偏离问题。</a:t>
            </a:r>
            <a:endParaRPr lang="zh-CN" altLang="en-US" sz="2000" dirty="0"/>
          </a:p>
          <a:p>
            <a:pPr indent="535305"/>
            <a:endParaRPr lang="zh-CN" altLang="en-US" sz="2000" dirty="0"/>
          </a:p>
          <a:p>
            <a:pPr indent="535305"/>
            <a:r>
              <a:rPr lang="zh-CN" altLang="en-US" sz="2000" dirty="0"/>
              <a:t>简单地说模糊综合评价模型</a:t>
            </a:r>
            <a:r>
              <a:rPr lang="zh-CN" altLang="en-US" sz="2000" dirty="0">
                <a:solidFill>
                  <a:srgbClr val="FF0000"/>
                </a:solidFill>
              </a:rPr>
              <a:t>就是对评价对象就评价指标进行综合评判，最后给每个评价对象对于每个指标一个隶属度。</a:t>
            </a:r>
            <a:endParaRPr lang="zh-CN" altLang="en-US" sz="2000" dirty="0">
              <a:solidFill>
                <a:srgbClr val="FF0000"/>
              </a:solidFill>
            </a:endParaRPr>
          </a:p>
          <a:p>
            <a:pPr indent="535305"/>
            <a:endParaRPr lang="zh-CN" altLang="en-US" sz="2000" dirty="0">
              <a:solidFill>
                <a:srgbClr val="FF0000"/>
              </a:solidFill>
            </a:endParaRPr>
          </a:p>
          <a:p>
            <a:pPr indent="535305"/>
            <a:r>
              <a:rPr lang="zh-CN" altLang="en-US" sz="2000" dirty="0">
                <a:solidFill>
                  <a:srgbClr val="FF0000"/>
                </a:solidFill>
              </a:rPr>
              <a:t>评判三号学生，学习成绩好或者不好、思想品德好或者不好、身体好或者不好听起来是不是就很模糊？怎么样就算学习成绩好了或者思想品德好了或者身体好了？其实这些指标就是模糊的概念。</a:t>
            </a:r>
            <a:endParaRPr lang="zh-CN" altLang="en-US" sz="2000" dirty="0">
              <a:solidFill>
                <a:srgbClr val="FF0000"/>
              </a:solidFill>
            </a:endParaRPr>
          </a:p>
          <a:p>
            <a:pPr indent="535305"/>
            <a:endParaRPr lang="zh-CN" altLang="en-US" sz="2000" dirty="0">
              <a:solidFill>
                <a:srgbClr val="FF0000"/>
              </a:solidFill>
            </a:endParaRPr>
          </a:p>
          <a:p>
            <a:pPr indent="535305"/>
            <a:r>
              <a:rPr lang="zh-CN" altLang="en-US" sz="2000" dirty="0">
                <a:solidFill>
                  <a:srgbClr val="FF0000"/>
                </a:solidFill>
              </a:rPr>
              <a:t>标准假如就是评上和评不上。用模糊综合评价法得到的最终结果就是这名学生对于评上的隶属度和评不上的隶属度。假如评上的隶属度高一些，那这名学生肯定是被评上。</a:t>
            </a:r>
            <a:endParaRPr lang="zh-CN" altLang="en-US"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572401" y="74644"/>
            <a:ext cx="1372500" cy="1811250"/>
          </a:xfrm>
          <a:prstGeom prst="rect">
            <a:avLst/>
          </a:prstGeom>
        </p:spPr>
      </p:pic>
      <p:pic>
        <p:nvPicPr>
          <p:cNvPr id="3" name="图片 2"/>
          <p:cNvPicPr>
            <a:picLocks noChangeAspect="1"/>
          </p:cNvPicPr>
          <p:nvPr/>
        </p:nvPicPr>
        <p:blipFill>
          <a:blip r:embed="rId2"/>
          <a:stretch>
            <a:fillRect/>
          </a:stretch>
        </p:blipFill>
        <p:spPr>
          <a:xfrm>
            <a:off x="-144" y="4530851"/>
            <a:ext cx="1001250" cy="2227500"/>
          </a:xfrm>
          <a:prstGeom prst="rect">
            <a:avLst/>
          </a:prstGeom>
        </p:spPr>
      </p:pic>
      <p:sp>
        <p:nvSpPr>
          <p:cNvPr id="4" name="任意多边形 3"/>
          <p:cNvSpPr/>
          <p:nvPr/>
        </p:nvSpPr>
        <p:spPr>
          <a:xfrm>
            <a:off x="1981472" y="2806428"/>
            <a:ext cx="8229600" cy="870857"/>
          </a:xfrm>
          <a:custGeom>
            <a:avLst/>
            <a:gdLst>
              <a:gd name="connsiteX0" fmla="*/ 0 w 8229600"/>
              <a:gd name="connsiteY0" fmla="*/ 0 h 870857"/>
              <a:gd name="connsiteX1" fmla="*/ 2133600 w 8229600"/>
              <a:gd name="connsiteY1" fmla="*/ 696686 h 870857"/>
              <a:gd name="connsiteX2" fmla="*/ 5747657 w 8229600"/>
              <a:gd name="connsiteY2" fmla="*/ 319314 h 870857"/>
              <a:gd name="connsiteX3" fmla="*/ 8229600 w 8229600"/>
              <a:gd name="connsiteY3" fmla="*/ 870857 h 870857"/>
            </a:gdLst>
            <a:ahLst/>
            <a:cxnLst>
              <a:cxn ang="0">
                <a:pos x="connsiteX0" y="connsiteY0"/>
              </a:cxn>
              <a:cxn ang="0">
                <a:pos x="connsiteX1" y="connsiteY1"/>
              </a:cxn>
              <a:cxn ang="0">
                <a:pos x="connsiteX2" y="connsiteY2"/>
              </a:cxn>
              <a:cxn ang="0">
                <a:pos x="connsiteX3" y="connsiteY3"/>
              </a:cxn>
            </a:cxnLst>
            <a:rect l="l" t="t" r="r" b="b"/>
            <a:pathLst>
              <a:path w="8229600" h="870857">
                <a:moveTo>
                  <a:pt x="0" y="0"/>
                </a:moveTo>
                <a:cubicBezTo>
                  <a:pt x="587828" y="321733"/>
                  <a:pt x="1175657" y="643467"/>
                  <a:pt x="2133600" y="696686"/>
                </a:cubicBezTo>
                <a:cubicBezTo>
                  <a:pt x="3091543" y="749905"/>
                  <a:pt x="4731657" y="290286"/>
                  <a:pt x="5747657" y="319314"/>
                </a:cubicBezTo>
                <a:cubicBezTo>
                  <a:pt x="6763657" y="348342"/>
                  <a:pt x="7765143" y="749905"/>
                  <a:pt x="8229600" y="870857"/>
                </a:cubicBezTo>
              </a:path>
            </a:pathLst>
          </a:custGeom>
          <a:noFill/>
          <a:ln w="127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9851780" y="5307069"/>
            <a:ext cx="2340000" cy="1451250"/>
          </a:xfrm>
          <a:prstGeom prst="rect">
            <a:avLst/>
          </a:prstGeom>
        </p:spPr>
      </p:pic>
      <p:sp>
        <p:nvSpPr>
          <p:cNvPr id="12" name="文本框 11"/>
          <p:cNvSpPr txBox="1"/>
          <p:nvPr/>
        </p:nvSpPr>
        <p:spPr>
          <a:xfrm>
            <a:off x="0" y="0"/>
            <a:ext cx="8570595" cy="645160"/>
          </a:xfrm>
          <a:prstGeom prst="rect">
            <a:avLst/>
          </a:prstGeom>
          <a:noFill/>
        </p:spPr>
        <p:txBody>
          <a:bodyPr wrap="square" rtlCol="0">
            <a:spAutoFit/>
          </a:bodyPr>
          <a:lstStyle/>
          <a:p>
            <a:r>
              <a:rPr lang="en-US" altLang="zh-CN" sz="3600" b="1">
                <a:latin typeface="+mn-ea"/>
              </a:rPr>
              <a:t> </a:t>
            </a:r>
            <a:r>
              <a:rPr lang="zh-CN" altLang="en-US" sz="3600" b="1">
                <a:latin typeface="+mn-ea"/>
              </a:rPr>
              <a:t>案例（三）</a:t>
            </a:r>
            <a:endParaRPr lang="en-US" altLang="zh-CN" sz="3600" b="1">
              <a:latin typeface="+mn-ea"/>
            </a:endParaRPr>
          </a:p>
        </p:txBody>
      </p:sp>
      <p:sp>
        <p:nvSpPr>
          <p:cNvPr id="13" name="文本框 12"/>
          <p:cNvSpPr txBox="1"/>
          <p:nvPr/>
        </p:nvSpPr>
        <p:spPr>
          <a:xfrm>
            <a:off x="1172210" y="1885950"/>
            <a:ext cx="9848215" cy="5815965"/>
          </a:xfrm>
          <a:prstGeom prst="rect">
            <a:avLst/>
          </a:prstGeom>
          <a:noFill/>
        </p:spPr>
        <p:txBody>
          <a:bodyPr wrap="square" rtlCol="0">
            <a:spAutoFit/>
          </a:bodyPr>
          <a:lstStyle/>
          <a:p>
            <a:pPr algn="ctr"/>
            <a:r>
              <a:rPr lang="zh-CN" altLang="en-US" sz="3600">
                <a:latin typeface="+mn-ea"/>
              </a:rPr>
              <a:t>公安犯罪案件文本挖掘关键技术</a:t>
            </a:r>
            <a:endParaRPr lang="zh-CN" altLang="en-US" sz="3600">
              <a:latin typeface="+mn-ea"/>
            </a:endParaRPr>
          </a:p>
          <a:p>
            <a:pPr algn="ctr"/>
            <a:endParaRPr lang="zh-CN" altLang="en-US" sz="3600">
              <a:latin typeface="+mn-ea"/>
            </a:endParaRPr>
          </a:p>
          <a:p>
            <a:pPr algn="ctr"/>
            <a:endParaRPr lang="zh-CN" altLang="en-US" sz="3600">
              <a:latin typeface="+mn-ea"/>
            </a:endParaRPr>
          </a:p>
          <a:p>
            <a:pPr algn="ctr"/>
            <a:endParaRPr lang="zh-CN" altLang="en-US" sz="3600">
              <a:latin typeface="+mn-ea"/>
            </a:endParaRPr>
          </a:p>
          <a:p>
            <a:pPr algn="ctr"/>
            <a:r>
              <a:rPr lang="zh-CN" altLang="en-US" sz="3600">
                <a:latin typeface="+mn-ea"/>
              </a:rPr>
              <a:t>以更好打击犯罪、防控犯罪</a:t>
            </a:r>
            <a:endParaRPr lang="zh-CN" altLang="en-US" sz="3600">
              <a:latin typeface="+mn-ea"/>
            </a:endParaRPr>
          </a:p>
          <a:p>
            <a:pPr algn="ctr"/>
            <a:endParaRPr lang="zh-CN" altLang="en-US" sz="3200">
              <a:latin typeface="+mn-ea"/>
            </a:endParaRPr>
          </a:p>
          <a:p>
            <a:pPr algn="ctr"/>
            <a:endParaRPr lang="zh-CN" altLang="en-US" sz="4000">
              <a:latin typeface="+mn-ea"/>
              <a:sym typeface="+mn-ea"/>
            </a:endParaRPr>
          </a:p>
          <a:p>
            <a:pPr algn="ctr"/>
            <a:endParaRPr lang="zh-CN" altLang="en-US" sz="4000">
              <a:latin typeface="+mn-ea"/>
              <a:sym typeface="+mn-ea"/>
            </a:endParaRPr>
          </a:p>
          <a:p>
            <a:pPr algn="ctr"/>
            <a:endParaRPr lang="zh-CN" altLang="en-US" sz="4000">
              <a:latin typeface="+mn-ea"/>
              <a:sym typeface="+mn-ea"/>
            </a:endParaRPr>
          </a:p>
          <a:p>
            <a:pPr algn="ctr"/>
            <a:endParaRPr lang="zh-CN" altLang="en-US" sz="400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37" presetClass="entr" presetSubtype="0" fill="hold" nodeType="withEffect">
                                  <p:stCondLst>
                                    <p:cond delay="12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900" decel="100000" fill="hold"/>
                                        <p:tgtEl>
                                          <p:spTgt spid="11"/>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案例（三）犯罪案件文本特征</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58445" y="792480"/>
            <a:ext cx="10130790" cy="6369685"/>
          </a:xfrm>
          <a:prstGeom prst="rect">
            <a:avLst/>
          </a:prstGeom>
        </p:spPr>
        <p:txBody>
          <a:bodyPr wrap="square">
            <a:spAutoFit/>
          </a:bodyPr>
          <a:p>
            <a:pPr indent="535305"/>
            <a:r>
              <a:rPr lang="zh-CN" altLang="en-US" sz="2400" dirty="0"/>
              <a:t>案件文本主要来自于两部分</a:t>
            </a:r>
            <a:r>
              <a:rPr lang="en-US" altLang="zh-CN" sz="2400" dirty="0"/>
              <a:t>,</a:t>
            </a:r>
            <a:r>
              <a:rPr lang="zh-CN" altLang="en-US" sz="2400" dirty="0"/>
              <a:t>一是来自现有犯罪数据库中的自由文本案情描述。二是来自公安内部网络上的案情公告。</a:t>
            </a:r>
            <a:endParaRPr lang="zh-CN" altLang="en-US" sz="2400" dirty="0"/>
          </a:p>
          <a:p>
            <a:pPr indent="535305"/>
            <a:endParaRPr lang="zh-CN" altLang="en-US" sz="2400" dirty="0"/>
          </a:p>
          <a:p>
            <a:pPr indent="535305"/>
            <a:r>
              <a:rPr lang="zh-CN" altLang="en-US" sz="2400" dirty="0"/>
              <a:t>不管是犯罪数据库的自由文本案情描述还是公安内部网络的案情公告这些案件文本都具有以下的特征：</a:t>
            </a:r>
            <a:endParaRPr lang="zh-CN" altLang="en-US" sz="2400" dirty="0"/>
          </a:p>
          <a:p>
            <a:pPr indent="535305"/>
            <a:endParaRPr lang="zh-CN" altLang="en-US" sz="2400" dirty="0"/>
          </a:p>
          <a:p>
            <a:pPr indent="535305"/>
            <a:r>
              <a:rPr lang="en-US" altLang="zh-CN" sz="2400" dirty="0"/>
              <a:t>- </a:t>
            </a:r>
            <a:r>
              <a:rPr lang="zh-CN" altLang="en-US" sz="2400" dirty="0"/>
              <a:t>文本篇幅短小、属于短文本类型。现有案件文本长度主要在字之间属于短文本类型。</a:t>
            </a:r>
            <a:endParaRPr lang="zh-CN" altLang="en-US" sz="2400" dirty="0"/>
          </a:p>
          <a:p>
            <a:pPr indent="535305"/>
            <a:endParaRPr lang="zh-CN" altLang="en-US" sz="2400" dirty="0"/>
          </a:p>
          <a:p>
            <a:pPr indent="535305"/>
            <a:r>
              <a:rPr lang="en-US" altLang="zh-CN" sz="2400" dirty="0"/>
              <a:t>- </a:t>
            </a:r>
            <a:r>
              <a:rPr lang="zh-CN" altLang="en-US" sz="2400" dirty="0"/>
              <a:t>包含大量案件属性信息。一个案件文本主要包含以下属性信息作案时间、作案地点、涉案人员、作案手段、作案工具、损失物品、损失金额等。</a:t>
            </a:r>
            <a:endParaRPr lang="zh-CN" altLang="en-US" sz="2400" dirty="0"/>
          </a:p>
          <a:p>
            <a:pPr indent="535305"/>
            <a:endParaRPr lang="zh-CN" altLang="en-US" sz="2400" dirty="0"/>
          </a:p>
          <a:p>
            <a:pPr indent="535305"/>
            <a:r>
              <a:rPr lang="zh-CN" altLang="en-US" sz="2400" dirty="0">
                <a:sym typeface="+mn-ea"/>
              </a:rPr>
              <a:t>由于犯罪数据库的自由文本案情描述及公安内部网络的案情公告，具有以上共同的特征，因此两种数据源在文本挖掘过程中具有共性。</a:t>
            </a:r>
            <a:endParaRPr lang="zh-CN" altLang="en-US" sz="2400" dirty="0"/>
          </a:p>
          <a:p>
            <a:pPr indent="535305"/>
            <a:endParaRPr lang="zh-CN" altLang="en-US" sz="2400" dirty="0"/>
          </a:p>
          <a:p>
            <a:pPr indent="535305"/>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572401" y="74644"/>
            <a:ext cx="1372500" cy="1811250"/>
          </a:xfrm>
          <a:prstGeom prst="rect">
            <a:avLst/>
          </a:prstGeom>
        </p:spPr>
      </p:pic>
      <p:pic>
        <p:nvPicPr>
          <p:cNvPr id="3" name="图片 2"/>
          <p:cNvPicPr>
            <a:picLocks noChangeAspect="1"/>
          </p:cNvPicPr>
          <p:nvPr/>
        </p:nvPicPr>
        <p:blipFill>
          <a:blip r:embed="rId2"/>
          <a:stretch>
            <a:fillRect/>
          </a:stretch>
        </p:blipFill>
        <p:spPr>
          <a:xfrm>
            <a:off x="-144" y="4530851"/>
            <a:ext cx="1001250" cy="2227500"/>
          </a:xfrm>
          <a:prstGeom prst="rect">
            <a:avLst/>
          </a:prstGeom>
        </p:spPr>
      </p:pic>
      <p:sp>
        <p:nvSpPr>
          <p:cNvPr id="4" name="任意多边形 3"/>
          <p:cNvSpPr/>
          <p:nvPr/>
        </p:nvSpPr>
        <p:spPr>
          <a:xfrm>
            <a:off x="1981472" y="2806428"/>
            <a:ext cx="8229600" cy="870857"/>
          </a:xfrm>
          <a:custGeom>
            <a:avLst/>
            <a:gdLst>
              <a:gd name="connsiteX0" fmla="*/ 0 w 8229600"/>
              <a:gd name="connsiteY0" fmla="*/ 0 h 870857"/>
              <a:gd name="connsiteX1" fmla="*/ 2133600 w 8229600"/>
              <a:gd name="connsiteY1" fmla="*/ 696686 h 870857"/>
              <a:gd name="connsiteX2" fmla="*/ 5747657 w 8229600"/>
              <a:gd name="connsiteY2" fmla="*/ 319314 h 870857"/>
              <a:gd name="connsiteX3" fmla="*/ 8229600 w 8229600"/>
              <a:gd name="connsiteY3" fmla="*/ 870857 h 870857"/>
            </a:gdLst>
            <a:ahLst/>
            <a:cxnLst>
              <a:cxn ang="0">
                <a:pos x="connsiteX0" y="connsiteY0"/>
              </a:cxn>
              <a:cxn ang="0">
                <a:pos x="connsiteX1" y="connsiteY1"/>
              </a:cxn>
              <a:cxn ang="0">
                <a:pos x="connsiteX2" y="connsiteY2"/>
              </a:cxn>
              <a:cxn ang="0">
                <a:pos x="connsiteX3" y="connsiteY3"/>
              </a:cxn>
            </a:cxnLst>
            <a:rect l="l" t="t" r="r" b="b"/>
            <a:pathLst>
              <a:path w="8229600" h="870857">
                <a:moveTo>
                  <a:pt x="0" y="0"/>
                </a:moveTo>
                <a:cubicBezTo>
                  <a:pt x="587828" y="321733"/>
                  <a:pt x="1175657" y="643467"/>
                  <a:pt x="2133600" y="696686"/>
                </a:cubicBezTo>
                <a:cubicBezTo>
                  <a:pt x="3091543" y="749905"/>
                  <a:pt x="4731657" y="290286"/>
                  <a:pt x="5747657" y="319314"/>
                </a:cubicBezTo>
                <a:cubicBezTo>
                  <a:pt x="6763657" y="348342"/>
                  <a:pt x="7765143" y="749905"/>
                  <a:pt x="8229600" y="870857"/>
                </a:cubicBezTo>
              </a:path>
            </a:pathLst>
          </a:custGeom>
          <a:noFill/>
          <a:ln w="127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9851780" y="5307069"/>
            <a:ext cx="2340000" cy="1451250"/>
          </a:xfrm>
          <a:prstGeom prst="rect">
            <a:avLst/>
          </a:prstGeom>
        </p:spPr>
      </p:pic>
      <p:sp>
        <p:nvSpPr>
          <p:cNvPr id="12" name="文本框 11"/>
          <p:cNvSpPr txBox="1"/>
          <p:nvPr/>
        </p:nvSpPr>
        <p:spPr>
          <a:xfrm>
            <a:off x="0" y="0"/>
            <a:ext cx="8570595" cy="645160"/>
          </a:xfrm>
          <a:prstGeom prst="rect">
            <a:avLst/>
          </a:prstGeom>
          <a:noFill/>
        </p:spPr>
        <p:txBody>
          <a:bodyPr wrap="square" rtlCol="0">
            <a:spAutoFit/>
          </a:bodyPr>
          <a:lstStyle/>
          <a:p>
            <a:r>
              <a:rPr lang="en-US" altLang="zh-CN" sz="3600" b="1">
                <a:latin typeface="+mn-ea"/>
              </a:rPr>
              <a:t> </a:t>
            </a:r>
            <a:r>
              <a:rPr lang="zh-CN" altLang="en-US" sz="3600" b="1">
                <a:latin typeface="+mn-ea"/>
              </a:rPr>
              <a:t>案例（一）</a:t>
            </a:r>
            <a:endParaRPr lang="en-US" altLang="zh-CN" sz="3600" b="1">
              <a:latin typeface="+mn-ea"/>
            </a:endParaRPr>
          </a:p>
        </p:txBody>
      </p:sp>
      <p:sp>
        <p:nvSpPr>
          <p:cNvPr id="13" name="文本框 12"/>
          <p:cNvSpPr txBox="1"/>
          <p:nvPr/>
        </p:nvSpPr>
        <p:spPr>
          <a:xfrm>
            <a:off x="1172210" y="1426210"/>
            <a:ext cx="9848215" cy="3969385"/>
          </a:xfrm>
          <a:prstGeom prst="rect">
            <a:avLst/>
          </a:prstGeom>
          <a:noFill/>
        </p:spPr>
        <p:txBody>
          <a:bodyPr wrap="square" rtlCol="0">
            <a:spAutoFit/>
          </a:bodyPr>
          <a:lstStyle/>
          <a:p>
            <a:pPr algn="ctr"/>
            <a:r>
              <a:rPr lang="zh-CN" altLang="en-US" sz="3200">
                <a:latin typeface="+mn-ea"/>
              </a:rPr>
              <a:t>挖掘顾客评价</a:t>
            </a:r>
            <a:endParaRPr lang="zh-CN" altLang="en-US" sz="3200">
              <a:latin typeface="+mn-ea"/>
            </a:endParaRPr>
          </a:p>
          <a:p>
            <a:pPr algn="ctr"/>
            <a:endParaRPr lang="zh-CN" altLang="en-US" sz="3200">
              <a:latin typeface="+mn-ea"/>
            </a:endParaRPr>
          </a:p>
          <a:p>
            <a:pPr algn="ctr"/>
            <a:r>
              <a:rPr lang="zh-CN" altLang="en-US" sz="3200">
                <a:latin typeface="+mn-ea"/>
              </a:rPr>
              <a:t>研究顾客满意度以改进生鲜电商平台</a:t>
            </a:r>
            <a:endParaRPr lang="zh-CN" altLang="en-US" sz="3200">
              <a:latin typeface="+mn-ea"/>
            </a:endParaRPr>
          </a:p>
          <a:p>
            <a:pPr algn="ctr" defTabSz="914400">
              <a:tabLst>
                <a:tab pos="2954655" algn="l"/>
              </a:tabLst>
            </a:pPr>
            <a:endParaRPr lang="zh-CN" altLang="en-US" sz="2800">
              <a:latin typeface="+mn-ea"/>
            </a:endParaRPr>
          </a:p>
          <a:p>
            <a:pPr algn="ctr"/>
            <a:endParaRPr lang="zh-CN" altLang="en-US" sz="2800">
              <a:latin typeface="+mn-ea"/>
            </a:endParaRPr>
          </a:p>
          <a:p>
            <a:pPr algn="ctr"/>
            <a:endParaRPr lang="zh-CN" altLang="en-US" sz="2800">
              <a:latin typeface="+mn-ea"/>
            </a:endParaRPr>
          </a:p>
          <a:p>
            <a:pPr algn="ctr"/>
            <a:r>
              <a:rPr lang="zh-CN" altLang="en-US" sz="3600">
                <a:latin typeface="+mn-ea"/>
                <a:sym typeface="+mn-ea"/>
              </a:rPr>
              <a:t>基于情感词典的情感分析方法</a:t>
            </a:r>
            <a:endParaRPr lang="zh-CN" altLang="en-US" sz="3600">
              <a:latin typeface="+mn-ea"/>
            </a:endParaRPr>
          </a:p>
          <a:p>
            <a:pPr algn="ctr"/>
            <a:endParaRPr lang="zh-CN" altLang="en-US" sz="3600">
              <a:latin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37" presetClass="entr" presetSubtype="0" fill="hold" nodeType="withEffect">
                                  <p:stCondLst>
                                    <p:cond delay="12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900" decel="100000" fill="hold"/>
                                        <p:tgtEl>
                                          <p:spTgt spid="11"/>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案例（三）研究过程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65430" y="645160"/>
            <a:ext cx="10130790" cy="829945"/>
          </a:xfrm>
          <a:prstGeom prst="rect">
            <a:avLst/>
          </a:prstGeom>
        </p:spPr>
        <p:txBody>
          <a:bodyPr wrap="square">
            <a:spAutoFit/>
          </a:bodyPr>
          <a:p>
            <a:pPr indent="535305"/>
            <a:r>
              <a:rPr lang="zh-CN" altLang="en-US" sz="2400" dirty="0"/>
              <a:t>根据公安部门案件串并分析的需要，重点研究为串并案业务人员提供文本挖掘的相关功能。犯罪案件文本挖掘的一般流程如下图。</a:t>
            </a:r>
            <a:endParaRPr lang="zh-CN" altLang="en-US" sz="2400" dirty="0"/>
          </a:p>
        </p:txBody>
      </p:sp>
      <p:pic>
        <p:nvPicPr>
          <p:cNvPr id="4" name="图片 3"/>
          <p:cNvPicPr>
            <a:picLocks noChangeAspect="1"/>
          </p:cNvPicPr>
          <p:nvPr/>
        </p:nvPicPr>
        <p:blipFill>
          <a:blip r:embed="rId2"/>
          <a:stretch>
            <a:fillRect/>
          </a:stretch>
        </p:blipFill>
        <p:spPr>
          <a:xfrm>
            <a:off x="810895" y="1475105"/>
            <a:ext cx="7992745" cy="2157730"/>
          </a:xfrm>
          <a:prstGeom prst="rect">
            <a:avLst/>
          </a:prstGeom>
        </p:spPr>
      </p:pic>
      <p:sp>
        <p:nvSpPr>
          <p:cNvPr id="6" name="矩形 5"/>
          <p:cNvSpPr/>
          <p:nvPr/>
        </p:nvSpPr>
        <p:spPr>
          <a:xfrm>
            <a:off x="341630" y="3722370"/>
            <a:ext cx="10130790" cy="2861310"/>
          </a:xfrm>
          <a:prstGeom prst="rect">
            <a:avLst/>
          </a:prstGeom>
        </p:spPr>
        <p:txBody>
          <a:bodyPr wrap="square">
            <a:spAutoFit/>
          </a:bodyPr>
          <a:p>
            <a:pPr indent="535305"/>
            <a:r>
              <a:rPr lang="zh-CN" altLang="en-US" sz="2000" dirty="0"/>
              <a:t>犯罪案件挖掘的一般流程与传统的文本挖掘-般流程相似。在犯罪案件文本挖掘相关技术中，主要包含三种技术:犯罪案件文本属性信息抽取，相似犯罪案件文本检索，犯罪案件文本分类。具体描述如下:</a:t>
            </a:r>
            <a:endParaRPr lang="zh-CN" altLang="en-US" sz="2000" dirty="0"/>
          </a:p>
          <a:p>
            <a:pPr indent="535305"/>
            <a:r>
              <a:rPr lang="zh-CN" altLang="en-US" sz="2000" dirty="0"/>
              <a:t>(1) 犯罪案件文本属性信息抽取是从案件文本中自动识别出人名，地名，作案手段，作案工具等属性，抽取的结果主要用于相似犯罪案件文本检索。</a:t>
            </a:r>
            <a:endParaRPr lang="zh-CN" altLang="en-US" sz="2000" dirty="0"/>
          </a:p>
          <a:p>
            <a:pPr indent="535305"/>
            <a:r>
              <a:rPr lang="zh-CN" altLang="en-US" sz="2000" dirty="0"/>
              <a:t>(2)相似犯罪案件文本检索实现了检索出与给定案件文本相似的案件文本集的方法，并对这些案件文本集按相似度大小排序。</a:t>
            </a:r>
            <a:endParaRPr lang="zh-CN" altLang="en-US" sz="2000" dirty="0"/>
          </a:p>
          <a:p>
            <a:pPr indent="535305"/>
            <a:r>
              <a:rPr lang="zh-CN" altLang="en-US" sz="2000" dirty="0"/>
              <a:t>(3)犯罪案件文本分类在给定犯罪案件类别分类体系的前提下，实现根据案件文本的内容自动判别文本所属的案件类别的方法。</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案例（三）</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-文本相似度计算的一般流程</a:t>
            </a:r>
            <a:endParaRPr lang="en-US" altLang="zh-CN" sz="3600" b="1">
              <a:latin typeface="+mn-ea"/>
              <a:ea typeface="宋体" panose="02010600030101010101" pitchFamily="2" charset="-122"/>
            </a:endParaRPr>
          </a:p>
        </p:txBody>
      </p:sp>
      <p:sp>
        <p:nvSpPr>
          <p:cNvPr id="3" name="矩形 2"/>
          <p:cNvSpPr/>
          <p:nvPr/>
        </p:nvSpPr>
        <p:spPr>
          <a:xfrm>
            <a:off x="252095" y="691515"/>
            <a:ext cx="5931535" cy="2676525"/>
          </a:xfrm>
          <a:prstGeom prst="rect">
            <a:avLst/>
          </a:prstGeom>
        </p:spPr>
        <p:txBody>
          <a:bodyPr wrap="square">
            <a:spAutoFit/>
          </a:bodyPr>
          <a:p>
            <a:pPr indent="535305"/>
            <a:r>
              <a:rPr lang="zh-CN" altLang="en-US" sz="2800" dirty="0"/>
              <a:t>文本相似度计算一般包含中文分词与处理、特征选择、将文本表示成向量空间模型、结合</a:t>
            </a:r>
            <a:r>
              <a:rPr lang="en-US" altLang="zh-CN" sz="2800" dirty="0"/>
              <a:t>TF-IDF</a:t>
            </a:r>
            <a:r>
              <a:rPr lang="zh-CN" altLang="en-US" sz="2800" dirty="0">
                <a:ea typeface="宋体" panose="02010600030101010101" pitchFamily="2" charset="-122"/>
              </a:rPr>
              <a:t>方法</a:t>
            </a:r>
            <a:r>
              <a:rPr lang="zh-CN" altLang="en-US" sz="2800" dirty="0"/>
              <a:t>计算向量的权重、再利用相似度计算算法计算文本的相似度、最后得到结果等几个过程。</a:t>
            </a:r>
            <a:endParaRPr lang="zh-CN" altLang="en-US" sz="2800" dirty="0"/>
          </a:p>
        </p:txBody>
      </p:sp>
      <p:pic>
        <p:nvPicPr>
          <p:cNvPr id="2" name="图片 1"/>
          <p:cNvPicPr>
            <a:picLocks noChangeAspect="1"/>
          </p:cNvPicPr>
          <p:nvPr/>
        </p:nvPicPr>
        <p:blipFill>
          <a:blip r:embed="rId1"/>
          <a:stretch>
            <a:fillRect/>
          </a:stretch>
        </p:blipFill>
        <p:spPr>
          <a:xfrm>
            <a:off x="6312535" y="706755"/>
            <a:ext cx="4608830" cy="59245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案例（三）</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-文本</a:t>
            </a:r>
            <a:r>
              <a:rPr lang="zh-CN" altLang="en-US" sz="3600" b="1">
                <a:latin typeface="+mn-ea"/>
                <a:ea typeface="宋体" panose="02010600030101010101" pitchFamily="2" charset="-122"/>
              </a:rPr>
              <a:t>分类</a:t>
            </a:r>
            <a:r>
              <a:rPr lang="en-US" altLang="zh-CN" sz="3600" b="1">
                <a:latin typeface="+mn-ea"/>
                <a:ea typeface="宋体" panose="02010600030101010101" pitchFamily="2" charset="-122"/>
              </a:rPr>
              <a:t>的一般流程</a:t>
            </a:r>
            <a:endParaRPr lang="en-US" altLang="zh-CN" sz="3600" b="1">
              <a:latin typeface="+mn-ea"/>
              <a:ea typeface="宋体" panose="02010600030101010101" pitchFamily="2" charset="-122"/>
            </a:endParaRPr>
          </a:p>
        </p:txBody>
      </p:sp>
      <p:sp>
        <p:nvSpPr>
          <p:cNvPr id="3" name="矩形 2"/>
          <p:cNvSpPr/>
          <p:nvPr/>
        </p:nvSpPr>
        <p:spPr>
          <a:xfrm>
            <a:off x="252095" y="691515"/>
            <a:ext cx="5931535" cy="2245360"/>
          </a:xfrm>
          <a:prstGeom prst="rect">
            <a:avLst/>
          </a:prstGeom>
        </p:spPr>
        <p:txBody>
          <a:bodyPr wrap="square">
            <a:spAutoFit/>
          </a:bodyPr>
          <a:p>
            <a:pPr indent="535305"/>
            <a:r>
              <a:rPr sz="2800" dirty="0"/>
              <a:t>文本分类过程包含语料库构建、中文分词与预处理、特征选择、文本特征向量表示、文本分类和分类性能评估阶段。文本分类的一般流程图如下图</a:t>
            </a:r>
            <a:endParaRPr sz="2800" dirty="0"/>
          </a:p>
        </p:txBody>
      </p:sp>
      <p:pic>
        <p:nvPicPr>
          <p:cNvPr id="4" name="图片 3"/>
          <p:cNvPicPr>
            <a:picLocks noChangeAspect="1"/>
          </p:cNvPicPr>
          <p:nvPr/>
        </p:nvPicPr>
        <p:blipFill>
          <a:blip r:embed="rId1"/>
          <a:stretch>
            <a:fillRect/>
          </a:stretch>
        </p:blipFill>
        <p:spPr>
          <a:xfrm>
            <a:off x="6109970" y="691515"/>
            <a:ext cx="5290185" cy="6012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案例（三）</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lang="zh-CN" sz="3600" b="1">
                <a:latin typeface="+mn-ea"/>
                <a:ea typeface="宋体" panose="02010600030101010101" pitchFamily="2" charset="-122"/>
              </a:rPr>
              <a:t>预处理去停用词</a:t>
            </a:r>
            <a:endParaRPr lang="zh-CN" sz="3600" b="1">
              <a:latin typeface="+mn-ea"/>
              <a:ea typeface="宋体" panose="02010600030101010101" pitchFamily="2" charset="-122"/>
            </a:endParaRPr>
          </a:p>
        </p:txBody>
      </p:sp>
      <p:sp>
        <p:nvSpPr>
          <p:cNvPr id="3" name="矩形 2"/>
          <p:cNvSpPr/>
          <p:nvPr/>
        </p:nvSpPr>
        <p:spPr>
          <a:xfrm>
            <a:off x="252095" y="691515"/>
            <a:ext cx="11805285" cy="2153285"/>
          </a:xfrm>
          <a:prstGeom prst="rect">
            <a:avLst/>
          </a:prstGeom>
        </p:spPr>
        <p:txBody>
          <a:bodyPr wrap="square">
            <a:spAutoFit/>
          </a:bodyPr>
          <a:p>
            <a:pPr indent="535305"/>
            <a:r>
              <a:rPr sz="2000" dirty="0">
                <a:sym typeface="+mn-ea"/>
              </a:rPr>
              <a:t>对于案件文本分类</a:t>
            </a:r>
            <a:r>
              <a:rPr lang="zh-CN" sz="2000" dirty="0">
                <a:ea typeface="宋体" panose="02010600030101010101" pitchFamily="2" charset="-122"/>
                <a:sym typeface="+mn-ea"/>
              </a:rPr>
              <a:t>，</a:t>
            </a:r>
            <a:r>
              <a:rPr sz="2000" dirty="0">
                <a:sym typeface="+mn-ea"/>
              </a:rPr>
              <a:t>案件文本常常包含出现频率非常高但对文本分类无关的词例如“犯罪嫌疑人”、“受害人”、“价值”、“报案”等即公安领域的专用停用词。</a:t>
            </a:r>
            <a:endParaRPr sz="2000" dirty="0"/>
          </a:p>
          <a:p>
            <a:pPr indent="535305"/>
            <a:r>
              <a:rPr sz="2000" dirty="0">
                <a:solidFill>
                  <a:srgbClr val="FF0000"/>
                </a:solidFill>
              </a:rPr>
              <a:t>停用词是在文本集合中出现频率很高</a:t>
            </a:r>
            <a:r>
              <a:rPr lang="zh-CN" sz="2000" dirty="0">
                <a:solidFill>
                  <a:srgbClr val="FF0000"/>
                </a:solidFill>
                <a:ea typeface="宋体" panose="02010600030101010101" pitchFamily="2" charset="-122"/>
              </a:rPr>
              <a:t>，</a:t>
            </a:r>
            <a:r>
              <a:rPr sz="2000" dirty="0">
                <a:solidFill>
                  <a:srgbClr val="FF0000"/>
                </a:solidFill>
              </a:rPr>
              <a:t>但是无用的词</a:t>
            </a:r>
            <a:r>
              <a:rPr lang="zh-CN" sz="2000" dirty="0">
                <a:solidFill>
                  <a:srgbClr val="FF0000"/>
                </a:solidFill>
                <a:ea typeface="宋体" panose="02010600030101010101" pitchFamily="2" charset="-122"/>
              </a:rPr>
              <a:t>，</a:t>
            </a:r>
            <a:r>
              <a:rPr sz="2000" dirty="0">
                <a:solidFill>
                  <a:srgbClr val="FF0000"/>
                </a:solidFill>
              </a:rPr>
              <a:t>如“的”、“了”、“还是”、“或者”等。去除这些词可以降低特征词的维度</a:t>
            </a:r>
            <a:r>
              <a:rPr lang="zh-CN" sz="2000" dirty="0">
                <a:solidFill>
                  <a:srgbClr val="FF0000"/>
                </a:solidFill>
                <a:ea typeface="宋体" panose="02010600030101010101" pitchFamily="2" charset="-122"/>
              </a:rPr>
              <a:t>，</a:t>
            </a:r>
            <a:r>
              <a:rPr sz="2000" dirty="0">
                <a:solidFill>
                  <a:srgbClr val="FF0000"/>
                </a:solidFill>
              </a:rPr>
              <a:t>同时可以提高挖掘效果。</a:t>
            </a:r>
            <a:endParaRPr dirty="0">
              <a:solidFill>
                <a:srgbClr val="FF0000"/>
              </a:solidFill>
            </a:endParaRPr>
          </a:p>
          <a:p>
            <a:pPr indent="535305"/>
            <a:endParaRPr dirty="0">
              <a:solidFill>
                <a:srgbClr val="FF0000"/>
              </a:solidFill>
            </a:endParaRPr>
          </a:p>
          <a:p>
            <a:pPr indent="535305"/>
            <a:endParaRPr dirty="0">
              <a:solidFill>
                <a:srgbClr val="FF0000"/>
              </a:solidFill>
            </a:endParaRPr>
          </a:p>
          <a:p>
            <a:pPr indent="535305"/>
            <a:endParaRPr lang="zh-CN" dirty="0">
              <a:solidFill>
                <a:srgbClr val="FF0000"/>
              </a:solidFill>
              <a:ea typeface="宋体" panose="02010600030101010101" pitchFamily="2" charset="-122"/>
            </a:endParaRPr>
          </a:p>
        </p:txBody>
      </p:sp>
      <p:sp>
        <p:nvSpPr>
          <p:cNvPr id="5" name="文本框 4"/>
          <p:cNvSpPr txBox="1"/>
          <p:nvPr/>
        </p:nvSpPr>
        <p:spPr>
          <a:xfrm>
            <a:off x="26670" y="197104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案例（三）</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lang="zh-CN" altLang="en-US" sz="3600" b="1">
                <a:latin typeface="+mn-ea"/>
                <a:ea typeface="宋体" panose="02010600030101010101" pitchFamily="2" charset="-122"/>
              </a:rPr>
              <a:t>朴素贝叶斯算法</a:t>
            </a:r>
            <a:endParaRPr lang="zh-CN" altLang="en-US" sz="3600" b="1">
              <a:latin typeface="+mn-ea"/>
              <a:ea typeface="宋体" panose="02010600030101010101" pitchFamily="2" charset="-122"/>
            </a:endParaRPr>
          </a:p>
        </p:txBody>
      </p:sp>
      <p:sp>
        <p:nvSpPr>
          <p:cNvPr id="6" name="矩形 5"/>
          <p:cNvSpPr/>
          <p:nvPr/>
        </p:nvSpPr>
        <p:spPr>
          <a:xfrm>
            <a:off x="252095" y="2783205"/>
            <a:ext cx="11805285" cy="4892675"/>
          </a:xfrm>
          <a:prstGeom prst="rect">
            <a:avLst/>
          </a:prstGeom>
        </p:spPr>
        <p:txBody>
          <a:bodyPr wrap="square">
            <a:spAutoFit/>
          </a:bodyPr>
          <a:p>
            <a:pPr indent="535305"/>
            <a:r>
              <a:rPr sz="2400" dirty="0">
                <a:sym typeface="+mn-ea"/>
              </a:rPr>
              <a:t>在案件文本分类中</a:t>
            </a:r>
            <a:r>
              <a:rPr lang="zh-CN" sz="2400" dirty="0">
                <a:ea typeface="宋体" panose="02010600030101010101" pitchFamily="2" charset="-122"/>
                <a:sym typeface="+mn-ea"/>
              </a:rPr>
              <a:t>，</a:t>
            </a:r>
            <a:r>
              <a:rPr sz="2400" dirty="0">
                <a:sym typeface="+mn-ea"/>
              </a:rPr>
              <a:t>由于案件文本具有文本短小、出现单词频率低等特点</a:t>
            </a:r>
            <a:r>
              <a:rPr lang="zh-CN" sz="2400" dirty="0">
                <a:ea typeface="宋体" panose="02010600030101010101" pitchFamily="2" charset="-122"/>
                <a:sym typeface="+mn-ea"/>
              </a:rPr>
              <a:t>，</a:t>
            </a:r>
            <a:r>
              <a:rPr sz="2400" dirty="0">
                <a:sym typeface="+mn-ea"/>
              </a:rPr>
              <a:t>因此多变量贝努里模型适用于案件文本的表示。然而由于犯罪案件具有类别分布不均衡的特点</a:t>
            </a:r>
            <a:r>
              <a:rPr lang="zh-CN" sz="2400" dirty="0">
                <a:ea typeface="宋体" panose="02010600030101010101" pitchFamily="2" charset="-122"/>
                <a:sym typeface="+mn-ea"/>
              </a:rPr>
              <a:t>，</a:t>
            </a:r>
            <a:r>
              <a:rPr sz="2400" dirty="0">
                <a:sym typeface="+mn-ea"/>
              </a:rPr>
              <a:t>多变量贝努里模型在类别分布不均衡的时候</a:t>
            </a:r>
            <a:r>
              <a:rPr lang="zh-CN" sz="2400" dirty="0">
                <a:ea typeface="宋体" panose="02010600030101010101" pitchFamily="2" charset="-122"/>
                <a:sym typeface="+mn-ea"/>
              </a:rPr>
              <a:t>，</a:t>
            </a:r>
            <a:r>
              <a:rPr sz="2400" dirty="0">
                <a:sym typeface="+mn-ea"/>
              </a:rPr>
              <a:t>即当训练集各个类别所包含的文本数目差异较大时</a:t>
            </a:r>
            <a:r>
              <a:rPr lang="zh-CN" sz="2400" dirty="0">
                <a:ea typeface="宋体" panose="02010600030101010101" pitchFamily="2" charset="-122"/>
                <a:sym typeface="+mn-ea"/>
              </a:rPr>
              <a:t>，</a:t>
            </a:r>
            <a:r>
              <a:rPr sz="2400" dirty="0">
                <a:sym typeface="+mn-ea"/>
              </a:rPr>
              <a:t>将会影响分类的准确率</a:t>
            </a:r>
            <a:r>
              <a:rPr lang="zh-CN" sz="2400" dirty="0">
                <a:ea typeface="宋体" panose="02010600030101010101" pitchFamily="2" charset="-122"/>
                <a:sym typeface="+mn-ea"/>
              </a:rPr>
              <a:t>。因此采用了改进型的多变量贝努里模型。</a:t>
            </a:r>
            <a:endParaRPr lang="zh-CN" sz="2400" dirty="0">
              <a:ea typeface="宋体" panose="02010600030101010101" pitchFamily="2" charset="-122"/>
              <a:sym typeface="+mn-ea"/>
            </a:endParaRPr>
          </a:p>
          <a:p>
            <a:pPr indent="535305"/>
            <a:r>
              <a:rPr lang="zh-CN" altLang="en-US" sz="2400" dirty="0">
                <a:ea typeface="宋体" panose="02010600030101010101" pitchFamily="2" charset="-122"/>
                <a:sym typeface="+mn-ea"/>
              </a:rPr>
              <a:t>由于</a:t>
            </a:r>
            <a:r>
              <a:rPr lang="zh-CN" altLang="en-US" sz="2400" dirty="0">
                <a:ea typeface="宋体" panose="02010600030101010101" pitchFamily="2" charset="-122"/>
                <a:sym typeface="+mn-ea"/>
              </a:rPr>
              <a:t>案例的改进型模型</a:t>
            </a:r>
            <a:r>
              <a:rPr lang="zh-CN" altLang="en-US" sz="2400" dirty="0">
                <a:ea typeface="宋体" panose="02010600030101010101" pitchFamily="2" charset="-122"/>
                <a:sym typeface="+mn-ea"/>
              </a:rPr>
              <a:t>数理方面过于复杂，暂不做深入研究。而是学习了解了朴素贝叶斯算法的基本原理。</a:t>
            </a:r>
            <a:endParaRPr lang="zh-CN" altLang="en-US" sz="2400" dirty="0">
              <a:ea typeface="宋体" panose="02010600030101010101" pitchFamily="2" charset="-122"/>
              <a:sym typeface="+mn-ea"/>
            </a:endParaRPr>
          </a:p>
          <a:p>
            <a:pPr indent="535305"/>
            <a:endParaRPr lang="zh-CN" altLang="en-US" sz="2400" dirty="0">
              <a:ea typeface="宋体" panose="02010600030101010101" pitchFamily="2" charset="-122"/>
              <a:sym typeface="+mn-ea"/>
            </a:endParaRPr>
          </a:p>
          <a:p>
            <a:pPr indent="535305"/>
            <a:r>
              <a:rPr lang="zh-CN" altLang="en-US" sz="2400" dirty="0">
                <a:ea typeface="宋体" panose="02010600030101010101" pitchFamily="2" charset="-122"/>
                <a:sym typeface="+mn-ea"/>
              </a:rPr>
              <a:t>贝叶斯分类是一类分类算法的总称，这类算法均以贝叶斯定理为基础，故统称为贝叶斯分类。而朴素贝叶斯分类是贝叶斯分类中最简单，也是常见的一种分类方法。</a:t>
            </a:r>
            <a:endParaRPr lang="zh-CN" altLang="en-US" sz="2400" dirty="0">
              <a:ea typeface="宋体" panose="02010600030101010101" pitchFamily="2" charset="-122"/>
              <a:sym typeface="+mn-ea"/>
            </a:endParaRPr>
          </a:p>
          <a:p>
            <a:pPr indent="535305"/>
            <a:endParaRPr lang="zh-CN" altLang="en-US" sz="2400" dirty="0">
              <a:ea typeface="宋体" panose="02010600030101010101" pitchFamily="2" charset="-122"/>
              <a:sym typeface="+mn-ea"/>
            </a:endParaRPr>
          </a:p>
          <a:p>
            <a:pPr indent="535305"/>
            <a:endParaRPr lang="zh-CN" altLang="en-US" sz="2400" dirty="0">
              <a:ea typeface="宋体" panose="02010600030101010101" pitchFamily="2" charset="-122"/>
              <a:sym typeface="+mn-ea"/>
            </a:endParaRPr>
          </a:p>
          <a:p>
            <a:pPr indent="535305"/>
            <a:endParaRPr lang="zh-CN" altLang="en-US" sz="2400" dirty="0">
              <a:ea typeface="宋体" panose="02010600030101010101" pitchFamily="2" charset="-122"/>
              <a:sym typeface="+mn-ea"/>
            </a:endParaRPr>
          </a:p>
          <a:p>
            <a:pPr indent="535305"/>
            <a:endParaRPr lang="zh-CN" altLang="en-US" sz="2400" dirty="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案例（三）</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lang="zh-CN" altLang="en-US" sz="3600" b="1">
                <a:latin typeface="+mn-ea"/>
                <a:ea typeface="宋体" panose="02010600030101010101" pitchFamily="2" charset="-122"/>
                <a:sym typeface="+mn-ea"/>
              </a:rPr>
              <a:t>朴素贝叶斯算法</a:t>
            </a:r>
            <a:endParaRPr lang="zh-CN" sz="3600" b="1">
              <a:latin typeface="+mn-ea"/>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82270" y="706755"/>
            <a:ext cx="4385310" cy="1285240"/>
          </a:xfrm>
          <a:prstGeom prst="rect">
            <a:avLst/>
          </a:prstGeom>
        </p:spPr>
      </p:pic>
      <p:pic>
        <p:nvPicPr>
          <p:cNvPr id="4" name="图片 3"/>
          <p:cNvPicPr>
            <a:picLocks noChangeAspect="1"/>
          </p:cNvPicPr>
          <p:nvPr/>
        </p:nvPicPr>
        <p:blipFill>
          <a:blip r:embed="rId2"/>
          <a:stretch>
            <a:fillRect/>
          </a:stretch>
        </p:blipFill>
        <p:spPr>
          <a:xfrm>
            <a:off x="4767580" y="707390"/>
            <a:ext cx="7352030" cy="1284605"/>
          </a:xfrm>
          <a:prstGeom prst="rect">
            <a:avLst/>
          </a:prstGeom>
        </p:spPr>
      </p:pic>
      <p:sp>
        <p:nvSpPr>
          <p:cNvPr id="7" name="矩形 6"/>
          <p:cNvSpPr/>
          <p:nvPr/>
        </p:nvSpPr>
        <p:spPr>
          <a:xfrm>
            <a:off x="427990" y="2125345"/>
            <a:ext cx="11217275" cy="953135"/>
          </a:xfrm>
          <a:prstGeom prst="rect">
            <a:avLst/>
          </a:prstGeom>
        </p:spPr>
        <p:txBody>
          <a:bodyPr wrap="square">
            <a:spAutoFit/>
          </a:bodyPr>
          <a:p>
            <a:pPr indent="535305"/>
            <a:r>
              <a:rPr lang="zh-CN" altLang="en-US" sz="2800" dirty="0"/>
              <a:t>如果一对男女朋友，男生向女生求婚，男生的四个特点分别是不帅，性格不好，身高矮，不上进，请你判断一下女生是嫁还是不嫁？</a:t>
            </a:r>
            <a:endParaRPr lang="zh-CN" altLang="en-US" sz="2800" dirty="0"/>
          </a:p>
        </p:txBody>
      </p:sp>
      <p:sp>
        <p:nvSpPr>
          <p:cNvPr id="8" name="矩形 7"/>
          <p:cNvSpPr/>
          <p:nvPr/>
        </p:nvSpPr>
        <p:spPr>
          <a:xfrm>
            <a:off x="461010" y="4370705"/>
            <a:ext cx="11217275" cy="2245360"/>
          </a:xfrm>
          <a:prstGeom prst="rect">
            <a:avLst/>
          </a:prstGeom>
        </p:spPr>
        <p:txBody>
          <a:bodyPr wrap="square">
            <a:spAutoFit/>
          </a:bodyPr>
          <a:p>
            <a:pPr indent="535305"/>
            <a:r>
              <a:rPr lang="zh-CN" altLang="en-US" sz="2800" dirty="0"/>
              <a:t>这是一个典型的分类问题，转为数学问题就是比较p(嫁|(不帅、性格不好、身高矮、不上进))与p(不嫁|(不帅、性格不好、身高矮、不上进))的概率，谁的概率大，我就能给出嫁或者不嫁的答案！</a:t>
            </a:r>
            <a:endParaRPr lang="zh-CN" altLang="en-US" sz="2800" dirty="0"/>
          </a:p>
          <a:p>
            <a:pPr indent="535305"/>
            <a:endParaRPr lang="zh-CN" altLang="en-US" sz="2800" dirty="0"/>
          </a:p>
          <a:p>
            <a:pPr indent="535305"/>
            <a:endParaRPr lang="en-US" altLang="zh-CN" sz="2800" dirty="0"/>
          </a:p>
        </p:txBody>
      </p:sp>
      <p:pic>
        <p:nvPicPr>
          <p:cNvPr id="10" name="图片 9"/>
          <p:cNvPicPr>
            <a:picLocks noChangeAspect="1"/>
          </p:cNvPicPr>
          <p:nvPr/>
        </p:nvPicPr>
        <p:blipFill>
          <a:blip r:embed="rId3"/>
          <a:stretch>
            <a:fillRect/>
          </a:stretch>
        </p:blipFill>
        <p:spPr>
          <a:xfrm>
            <a:off x="40005" y="3192145"/>
            <a:ext cx="12058650" cy="990600"/>
          </a:xfrm>
          <a:prstGeom prst="rect">
            <a:avLst/>
          </a:prstGeom>
        </p:spPr>
      </p:pic>
      <p:pic>
        <p:nvPicPr>
          <p:cNvPr id="13" name="图片 12"/>
          <p:cNvPicPr>
            <a:picLocks noChangeAspect="1"/>
          </p:cNvPicPr>
          <p:nvPr/>
        </p:nvPicPr>
        <p:blipFill>
          <a:blip r:embed="rId4"/>
          <a:stretch>
            <a:fillRect/>
          </a:stretch>
        </p:blipFill>
        <p:spPr>
          <a:xfrm>
            <a:off x="0" y="0"/>
            <a:ext cx="12199620" cy="1931670"/>
          </a:xfrm>
          <a:prstGeom prst="rect">
            <a:avLst/>
          </a:prstGeom>
        </p:spPr>
      </p:pic>
      <p:pic>
        <p:nvPicPr>
          <p:cNvPr id="14" name="图片 13"/>
          <p:cNvPicPr>
            <a:picLocks noChangeAspect="1"/>
          </p:cNvPicPr>
          <p:nvPr/>
        </p:nvPicPr>
        <p:blipFill>
          <a:blip r:embed="rId5"/>
          <a:stretch>
            <a:fillRect/>
          </a:stretch>
        </p:blipFill>
        <p:spPr>
          <a:xfrm>
            <a:off x="579120" y="1779905"/>
            <a:ext cx="9630410" cy="4991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par>
                          <p:cTn id="14" fill="hold">
                            <p:stCondLst>
                              <p:cond delay="500"/>
                            </p:stCondLst>
                            <p:childTnLst>
                              <p:par>
                                <p:cTn id="15" presetID="12" presetClass="entr" presetSubtype="4"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par>
                                <p:cTn id="25" presetID="1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2138660" cy="706755"/>
          </a:xfrm>
          <a:prstGeom prst="rect">
            <a:avLst/>
          </a:prstGeom>
          <a:noFill/>
        </p:spPr>
        <p:txBody>
          <a:bodyPr wrap="square" rtlCol="0">
            <a:spAutoFit/>
          </a:bodyPr>
          <a:p>
            <a:r>
              <a:rPr lang="en-US" altLang="zh-CN" sz="4000" b="1">
                <a:latin typeface="+mn-ea"/>
              </a:rPr>
              <a:t> </a:t>
            </a:r>
            <a:r>
              <a:rPr lang="zh-CN" altLang="en-US" sz="3600" b="1">
                <a:latin typeface="+mn-ea"/>
              </a:rPr>
              <a:t>案例（三）</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lang="zh-CN" altLang="en-US" sz="3600" b="1">
                <a:latin typeface="+mn-ea"/>
                <a:ea typeface="宋体" panose="02010600030101010101" pitchFamily="2" charset="-122"/>
                <a:sym typeface="+mn-ea"/>
              </a:rPr>
              <a:t>朴素贝叶斯算法</a:t>
            </a:r>
            <a:endParaRPr lang="zh-CN" sz="3600" b="1">
              <a:latin typeface="+mn-ea"/>
              <a:ea typeface="宋体" panose="02010600030101010101" pitchFamily="2" charset="-122"/>
            </a:endParaRPr>
          </a:p>
        </p:txBody>
      </p:sp>
      <p:sp>
        <p:nvSpPr>
          <p:cNvPr id="7" name="矩形 6"/>
          <p:cNvSpPr/>
          <p:nvPr/>
        </p:nvSpPr>
        <p:spPr>
          <a:xfrm>
            <a:off x="354330" y="831850"/>
            <a:ext cx="11217275" cy="5262245"/>
          </a:xfrm>
          <a:prstGeom prst="rect">
            <a:avLst/>
          </a:prstGeom>
        </p:spPr>
        <p:txBody>
          <a:bodyPr wrap="square">
            <a:spAutoFit/>
          </a:bodyPr>
          <a:p>
            <a:pPr indent="535305"/>
            <a:r>
              <a:rPr lang="zh-CN" altLang="en-US" sz="2800" dirty="0">
                <a:solidFill>
                  <a:srgbClr val="FF0000"/>
                </a:solidFill>
              </a:rPr>
              <a:t>朴素贝叶斯算法是假设各个特征之间相互独立！ 这个假设在实际应用中往往是不成立的，在属性个数比较多或者属性之间相关性较大时，分类效果不好。</a:t>
            </a:r>
            <a:endParaRPr lang="zh-CN" altLang="en-US" sz="2800" dirty="0">
              <a:solidFill>
                <a:srgbClr val="FF0000"/>
              </a:solidFill>
            </a:endParaRPr>
          </a:p>
          <a:p>
            <a:pPr indent="535305"/>
            <a:endParaRPr lang="zh-CN" altLang="en-US" sz="2800" dirty="0"/>
          </a:p>
          <a:p>
            <a:pPr indent="535305"/>
            <a:r>
              <a:rPr lang="zh-CN" altLang="en-US" sz="2800" dirty="0"/>
              <a:t>朴素贝叶斯分类器通常有两种实现方式：</a:t>
            </a:r>
            <a:endParaRPr lang="zh-CN" altLang="en-US" sz="2800" dirty="0"/>
          </a:p>
          <a:p>
            <a:pPr indent="535305"/>
            <a:r>
              <a:rPr lang="zh-CN" altLang="en-US" sz="2800" dirty="0"/>
              <a:t>1、基于贝努利模型，</a:t>
            </a:r>
            <a:r>
              <a:rPr lang="zh-CN" altLang="en-US" sz="2800" dirty="0">
                <a:solidFill>
                  <a:srgbClr val="FF0000"/>
                </a:solidFill>
              </a:rPr>
              <a:t>贝努利模型只考虑文本词汇是否出现而不考虑出现次数</a:t>
            </a:r>
            <a:r>
              <a:rPr lang="zh-CN" altLang="en-US" sz="2800" dirty="0"/>
              <a:t>，这在最后的朴素贝叶斯分类器函数的编写上带来了很大的便利，第一个例子先使用贝努利模型简单尝试。</a:t>
            </a:r>
            <a:endParaRPr lang="zh-CN" altLang="en-US" sz="2800" dirty="0"/>
          </a:p>
          <a:p>
            <a:pPr indent="535305"/>
            <a:r>
              <a:rPr lang="zh-CN" altLang="en-US" sz="2800" dirty="0"/>
              <a:t>2、基于多项式模型，</a:t>
            </a:r>
            <a:r>
              <a:rPr lang="zh-CN" altLang="en-US" sz="2800" dirty="0">
                <a:solidFill>
                  <a:srgbClr val="FF0000"/>
                </a:solidFill>
              </a:rPr>
              <a:t>多项式模型考虑词在文档中出现的次数，使得出现频率不同的词被赋予了不同的权重。</a:t>
            </a:r>
            <a:r>
              <a:rPr lang="zh-CN" altLang="en-US" sz="2800" dirty="0"/>
              <a:t>将在第一种模型的基础上实现</a:t>
            </a:r>
            <a:endParaRPr lang="zh-CN" altLang="en-US" sz="2800" dirty="0"/>
          </a:p>
          <a:p>
            <a:pPr indent="535305"/>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5" name="文本框 4"/>
          <p:cNvSpPr txBox="1"/>
          <p:nvPr/>
        </p:nvSpPr>
        <p:spPr>
          <a:xfrm>
            <a:off x="1621790" y="4528185"/>
            <a:ext cx="2157095" cy="645160"/>
          </a:xfrm>
          <a:prstGeom prst="rect">
            <a:avLst/>
          </a:prstGeom>
          <a:noFill/>
        </p:spPr>
        <p:txBody>
          <a:bodyPr wrap="square" rtlCol="0">
            <a:spAutoFit/>
          </a:bodyPr>
          <a:lstStyle/>
          <a:p>
            <a:r>
              <a:rPr lang="zh-CN" altLang="en-US" sz="3600">
                <a:latin typeface="+mn-ea"/>
              </a:rPr>
              <a:t>汇报完毕</a:t>
            </a:r>
            <a:endParaRPr lang="zh-CN" altLang="en-US" sz="3600">
              <a:latin typeface="+mn-ea"/>
            </a:endParaRPr>
          </a:p>
        </p:txBody>
      </p:sp>
      <p:pic>
        <p:nvPicPr>
          <p:cNvPr id="11" name="图片 10"/>
          <p:cNvPicPr>
            <a:picLocks noChangeAspect="1"/>
          </p:cNvPicPr>
          <p:nvPr/>
        </p:nvPicPr>
        <p:blipFill>
          <a:blip r:embed="rId3"/>
          <a:stretch>
            <a:fillRect/>
          </a:stretch>
        </p:blipFill>
        <p:spPr>
          <a:xfrm>
            <a:off x="1882051" y="1157662"/>
            <a:ext cx="1406250" cy="2205000"/>
          </a:xfrm>
          <a:prstGeom prst="rect">
            <a:avLst/>
          </a:prstGeom>
        </p:spPr>
      </p:pic>
      <p:pic>
        <p:nvPicPr>
          <p:cNvPr id="13" name="图片 12"/>
          <p:cNvPicPr>
            <a:picLocks noChangeAspect="1"/>
          </p:cNvPicPr>
          <p:nvPr/>
        </p:nvPicPr>
        <p:blipFill>
          <a:blip r:embed="rId4"/>
          <a:stretch>
            <a:fillRect/>
          </a:stretch>
        </p:blipFill>
        <p:spPr>
          <a:xfrm>
            <a:off x="352051" y="720828"/>
            <a:ext cx="1530000" cy="1361250"/>
          </a:xfrm>
          <a:prstGeom prst="rect">
            <a:avLst/>
          </a:prstGeom>
        </p:spPr>
      </p:pic>
      <p:pic>
        <p:nvPicPr>
          <p:cNvPr id="14" name="图片 13"/>
          <p:cNvPicPr>
            <a:picLocks noChangeAspect="1"/>
          </p:cNvPicPr>
          <p:nvPr/>
        </p:nvPicPr>
        <p:blipFill>
          <a:blip r:embed="rId5">
            <a:duotone>
              <a:schemeClr val="accent5">
                <a:shade val="45000"/>
                <a:satMod val="135000"/>
              </a:schemeClr>
              <a:prstClr val="white"/>
            </a:duotone>
          </a:blip>
          <a:stretch>
            <a:fillRect/>
          </a:stretch>
        </p:blipFill>
        <p:spPr>
          <a:xfrm>
            <a:off x="3604274" y="2772230"/>
            <a:ext cx="616103" cy="5904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par>
                                <p:cTn id="11" presetID="49" presetClass="entr" presetSubtype="0" decel="10000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 calcmode="lin" valueType="num">
                                      <p:cBhvr>
                                        <p:cTn id="15" dur="750" fill="hold"/>
                                        <p:tgtEl>
                                          <p:spTgt spid="13"/>
                                        </p:tgtEl>
                                        <p:attrNameLst>
                                          <p:attrName>style.rotation</p:attrName>
                                        </p:attrNameLst>
                                      </p:cBhvr>
                                      <p:tavLst>
                                        <p:tav tm="0">
                                          <p:val>
                                            <p:fltVal val="360"/>
                                          </p:val>
                                        </p:tav>
                                        <p:tav tm="100000">
                                          <p:val>
                                            <p:fltVal val="0"/>
                                          </p:val>
                                        </p:tav>
                                      </p:tavLst>
                                    </p:anim>
                                    <p:animEffect transition="in" filter="fade">
                                      <p:cBhvr>
                                        <p:cTn id="16" dur="750"/>
                                        <p:tgtEl>
                                          <p:spTgt spid="13"/>
                                        </p:tgtEl>
                                      </p:cBhvr>
                                    </p:animEffect>
                                  </p:childTnLst>
                                </p:cTn>
                              </p:par>
                              <p:par>
                                <p:cTn id="17" presetID="6" presetClass="emph" presetSubtype="0" autoRev="1" fill="hold" nodeType="withEffect">
                                  <p:stCondLst>
                                    <p:cond delay="250"/>
                                  </p:stCondLst>
                                  <p:childTnLst>
                                    <p:animScale>
                                      <p:cBhvr>
                                        <p:cTn id="18" dur="50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案例（一）研究过程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74644"/>
            <a:ext cx="1372500" cy="1811250"/>
          </a:xfrm>
          <a:prstGeom prst="rect">
            <a:avLst/>
          </a:prstGeom>
        </p:spPr>
      </p:pic>
      <p:sp>
        <p:nvSpPr>
          <p:cNvPr id="3" name="矩形 2"/>
          <p:cNvSpPr/>
          <p:nvPr/>
        </p:nvSpPr>
        <p:spPr>
          <a:xfrm>
            <a:off x="252095" y="691515"/>
            <a:ext cx="10130790" cy="2553335"/>
          </a:xfrm>
          <a:prstGeom prst="rect">
            <a:avLst/>
          </a:prstGeom>
        </p:spPr>
        <p:txBody>
          <a:bodyPr wrap="square">
            <a:spAutoFit/>
          </a:bodyPr>
          <a:p>
            <a:pPr indent="535305"/>
            <a:r>
              <a:rPr lang="zh-CN" altLang="en-US" sz="2000" dirty="0"/>
              <a:t>在数字乡村发展战略指导下，我国生鲜电商进入了快速发展期。提高顾客转换率和留存率是生鲜电商赖以生存的关键，对顾客评价数据进行情感挖掘，将有助于把握顾客关注重心，优化供给，改善生鲜电商的产品和服务，提高顾客满意度，增强用户黏性，从而推动生鲜电商的发展。</a:t>
            </a:r>
            <a:endParaRPr lang="zh-CN" altLang="en-US" sz="2000" dirty="0"/>
          </a:p>
          <a:p>
            <a:pPr indent="535305"/>
            <a:r>
              <a:rPr lang="zh-CN" altLang="en-US" sz="2000" dirty="0"/>
              <a:t>通过收集京东生鲜产品评论，通过</a:t>
            </a:r>
            <a:r>
              <a:rPr lang="zh-CN" altLang="en-US" sz="2000" dirty="0">
                <a:solidFill>
                  <a:srgbClr val="FF0000"/>
                </a:solidFill>
              </a:rPr>
              <a:t>高频词特征、语义网络和情感分析</a:t>
            </a:r>
            <a:r>
              <a:rPr lang="zh-CN" altLang="en-US" sz="2000" dirty="0"/>
              <a:t>等方法，深入探究生鲜电商顾客的关注点和情感倾向。案例使用的是基于情感词典的情感分析方法，</a:t>
            </a:r>
            <a:r>
              <a:rPr lang="zh-CN" altLang="en-US" sz="2000" b="1" dirty="0"/>
              <a:t>通过情感词典对文本中的词语进行分析和匹配，根据一定的规则计算出情感值，从而判断出文本的情感倾向。</a:t>
            </a:r>
            <a:endParaRPr lang="zh-CN" altLang="en-US" sz="2000" b="1" dirty="0"/>
          </a:p>
        </p:txBody>
      </p:sp>
      <p:pic>
        <p:nvPicPr>
          <p:cNvPr id="5" name="图片 4"/>
          <p:cNvPicPr>
            <a:picLocks noChangeAspect="1"/>
          </p:cNvPicPr>
          <p:nvPr/>
        </p:nvPicPr>
        <p:blipFill>
          <a:blip r:embed="rId2"/>
          <a:stretch>
            <a:fillRect/>
          </a:stretch>
        </p:blipFill>
        <p:spPr>
          <a:xfrm>
            <a:off x="2708275" y="3296285"/>
            <a:ext cx="7468870" cy="31534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案例（一）研究过程</a:t>
            </a:r>
            <a:endParaRPr lang="en-US" altLang="zh-CN" sz="3600" b="1">
              <a:latin typeface="+mn-ea"/>
            </a:endParaRPr>
          </a:p>
        </p:txBody>
      </p:sp>
      <p:sp>
        <p:nvSpPr>
          <p:cNvPr id="3" name="矩形 2"/>
          <p:cNvSpPr/>
          <p:nvPr/>
        </p:nvSpPr>
        <p:spPr>
          <a:xfrm>
            <a:off x="252095" y="691515"/>
            <a:ext cx="10130790" cy="1014730"/>
          </a:xfrm>
          <a:prstGeom prst="rect">
            <a:avLst/>
          </a:prstGeom>
        </p:spPr>
        <p:txBody>
          <a:bodyPr wrap="square">
            <a:spAutoFit/>
          </a:bodyPr>
          <a:p>
            <a:pPr indent="535305"/>
            <a:r>
              <a:rPr lang="zh-CN" altLang="en-US" sz="2000" dirty="0"/>
              <a:t>编写Python程序进行爬虫，爬取各个商品从2020年3月1日到2021年6月30日的评论，总共获得8 580条评论数据。对爬到的数据进行数据预处理。</a:t>
            </a:r>
            <a:r>
              <a:rPr lang="zh-CN" altLang="en-US" sz="2000" dirty="0">
                <a:solidFill>
                  <a:srgbClr val="FF0000"/>
                </a:solidFill>
              </a:rPr>
              <a:t>再基于词云图、语义图进行特征分析。</a:t>
            </a:r>
            <a:endParaRPr lang="zh-CN" altLang="en-US" sz="2000" dirty="0">
              <a:solidFill>
                <a:srgbClr val="FF0000"/>
              </a:solidFill>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198755" y="1766570"/>
            <a:ext cx="3696335" cy="2768600"/>
          </a:xfrm>
          <a:prstGeom prst="rect">
            <a:avLst/>
          </a:prstGeom>
        </p:spPr>
      </p:pic>
      <p:pic>
        <p:nvPicPr>
          <p:cNvPr id="6" name="图片 5"/>
          <p:cNvPicPr>
            <a:picLocks noChangeAspect="1"/>
          </p:cNvPicPr>
          <p:nvPr/>
        </p:nvPicPr>
        <p:blipFill>
          <a:blip r:embed="rId2"/>
          <a:stretch>
            <a:fillRect/>
          </a:stretch>
        </p:blipFill>
        <p:spPr>
          <a:xfrm>
            <a:off x="3895090" y="1766570"/>
            <a:ext cx="3550285" cy="2768600"/>
          </a:xfrm>
          <a:prstGeom prst="rect">
            <a:avLst/>
          </a:prstGeom>
        </p:spPr>
      </p:pic>
      <p:pic>
        <p:nvPicPr>
          <p:cNvPr id="7" name="图片 6"/>
          <p:cNvPicPr>
            <a:picLocks noChangeAspect="1"/>
          </p:cNvPicPr>
          <p:nvPr/>
        </p:nvPicPr>
        <p:blipFill>
          <a:blip r:embed="rId3"/>
          <a:stretch>
            <a:fillRect/>
          </a:stretch>
        </p:blipFill>
        <p:spPr>
          <a:xfrm>
            <a:off x="7445375" y="1765935"/>
            <a:ext cx="4888865" cy="2769235"/>
          </a:xfrm>
          <a:prstGeom prst="rect">
            <a:avLst/>
          </a:prstGeom>
        </p:spPr>
      </p:pic>
      <p:pic>
        <p:nvPicPr>
          <p:cNvPr id="2" name="图片 1"/>
          <p:cNvPicPr>
            <a:picLocks noChangeAspect="1"/>
          </p:cNvPicPr>
          <p:nvPr/>
        </p:nvPicPr>
        <p:blipFill>
          <a:blip r:embed="rId4"/>
          <a:stretch>
            <a:fillRect/>
          </a:stretch>
        </p:blipFill>
        <p:spPr>
          <a:xfrm>
            <a:off x="10572401" y="68294"/>
            <a:ext cx="1372500" cy="1811250"/>
          </a:xfrm>
          <a:prstGeom prst="rect">
            <a:avLst/>
          </a:prstGeom>
        </p:spPr>
      </p:pic>
      <p:sp>
        <p:nvSpPr>
          <p:cNvPr id="8" name="矩形 7"/>
          <p:cNvSpPr/>
          <p:nvPr/>
        </p:nvSpPr>
        <p:spPr>
          <a:xfrm>
            <a:off x="252095" y="4647565"/>
            <a:ext cx="10130790" cy="1630045"/>
          </a:xfrm>
          <a:prstGeom prst="rect">
            <a:avLst/>
          </a:prstGeom>
        </p:spPr>
        <p:txBody>
          <a:bodyPr wrap="square">
            <a:spAutoFit/>
          </a:bodyPr>
          <a:p>
            <a:pPr indent="535305"/>
            <a:r>
              <a:rPr lang="zh-CN" altLang="en-US" sz="2000" dirty="0"/>
              <a:t>词云图将文本数据中的高频词汇清晰明了地展示出来，直观表达文本数据的意思，对大量文本数据进行可视化分析。通过对词云图进行分析，可以清楚得到在线评论的主题，可以了解消费者比较关注的因素。</a:t>
            </a:r>
            <a:endParaRPr lang="zh-CN" altLang="en-US" sz="2000" dirty="0"/>
          </a:p>
          <a:p>
            <a:pPr indent="535305"/>
            <a:r>
              <a:rPr lang="zh-CN" altLang="en-US" sz="2000" dirty="0"/>
              <a:t>语义网络由节点和有向线段组成，节点代表常识概念，有向线段代表这些概念之间的关系。通过对网络语义图的分析，可以突出中心词，以及展示与中心词紧密联系的词语。</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案例（一）研究过程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68294"/>
            <a:ext cx="1372500" cy="1811250"/>
          </a:xfrm>
          <a:prstGeom prst="rect">
            <a:avLst/>
          </a:prstGeom>
        </p:spPr>
      </p:pic>
      <p:sp>
        <p:nvSpPr>
          <p:cNvPr id="8" name="矩形 7"/>
          <p:cNvSpPr/>
          <p:nvPr/>
        </p:nvSpPr>
        <p:spPr>
          <a:xfrm>
            <a:off x="305435" y="774700"/>
            <a:ext cx="10130790" cy="2553335"/>
          </a:xfrm>
          <a:prstGeom prst="rect">
            <a:avLst/>
          </a:prstGeom>
        </p:spPr>
        <p:txBody>
          <a:bodyPr wrap="square">
            <a:spAutoFit/>
          </a:bodyPr>
          <a:p>
            <a:pPr indent="535305"/>
            <a:r>
              <a:rPr lang="zh-CN" altLang="en-US" sz="2000" dirty="0"/>
              <a:t>通过</a:t>
            </a:r>
            <a:r>
              <a:rPr lang="zh-CN" altLang="en-US" sz="2000" dirty="0">
                <a:solidFill>
                  <a:srgbClr val="FF0000"/>
                </a:solidFill>
              </a:rPr>
              <a:t>结巴分词</a:t>
            </a:r>
            <a:r>
              <a:rPr lang="zh-CN" altLang="en-US" sz="2000" dirty="0"/>
              <a:t>对在线评论文本进行分词，然后进行</a:t>
            </a:r>
            <a:r>
              <a:rPr lang="zh-CN" altLang="en-US" sz="2000" dirty="0">
                <a:solidFill>
                  <a:srgbClr val="FF0000"/>
                </a:solidFill>
              </a:rPr>
              <a:t>词频统计</a:t>
            </a:r>
            <a:r>
              <a:rPr lang="zh-CN" altLang="en-US" sz="2000" dirty="0"/>
              <a:t>。将高词频的词汇中明显与主题不相关的词语进行筛选，提取出在线评论文本中的高频特征词。通过</a:t>
            </a:r>
            <a:r>
              <a:rPr lang="zh-CN" altLang="en-US" sz="2000" dirty="0">
                <a:solidFill>
                  <a:srgbClr val="FF0000"/>
                </a:solidFill>
              </a:rPr>
              <a:t>K-means聚类算法对在线评论进行聚类</a:t>
            </a:r>
            <a:r>
              <a:rPr lang="zh-CN" altLang="en-US" sz="2000" dirty="0"/>
              <a:t>，最终确定k=5,则将从物流、包装、服务、质量和价格这5个维度来衡量生鲜电商的顾客满意度。</a:t>
            </a:r>
            <a:endParaRPr lang="zh-CN" altLang="en-US" sz="2000" dirty="0"/>
          </a:p>
          <a:p>
            <a:pPr indent="535305"/>
            <a:r>
              <a:rPr lang="zh-CN" altLang="en-US" sz="2000" dirty="0"/>
              <a:t>依据提取出来的5类特征词，对在线评论文本进行筛选，将各类产品中含有该特征词的在线评论文本进行分类，从而计算各类产品各特征属性的顾客满意度。</a:t>
            </a:r>
            <a:endParaRPr lang="zh-CN" altLang="en-US" sz="2000" dirty="0"/>
          </a:p>
          <a:p>
            <a:pPr indent="535305"/>
            <a:r>
              <a:rPr lang="zh-CN" altLang="en-US" sz="2000" dirty="0"/>
              <a:t>运用</a:t>
            </a:r>
            <a:r>
              <a:rPr lang="zh-CN" altLang="en-US" sz="2000" dirty="0">
                <a:solidFill>
                  <a:srgbClr val="FF0000"/>
                </a:solidFill>
              </a:rPr>
              <a:t>TF-IDF算法</a:t>
            </a:r>
            <a:r>
              <a:rPr lang="zh-CN" altLang="en-US" sz="2000" dirty="0"/>
              <a:t>计算物流、包装、服务、质量、价格这5个影响因素在新鲜水果、海鲜水产、精选肉类、冷饮冻食和蔬菜蛋品这5类产品中所占的权重。</a:t>
            </a:r>
            <a:endParaRPr lang="zh-CN" altLang="en-US" sz="2000" dirty="0"/>
          </a:p>
        </p:txBody>
      </p:sp>
      <p:pic>
        <p:nvPicPr>
          <p:cNvPr id="10" name="图片 9"/>
          <p:cNvPicPr>
            <a:picLocks noChangeAspect="1"/>
          </p:cNvPicPr>
          <p:nvPr/>
        </p:nvPicPr>
        <p:blipFill>
          <a:blip r:embed="rId2"/>
          <a:stretch>
            <a:fillRect/>
          </a:stretch>
        </p:blipFill>
        <p:spPr>
          <a:xfrm>
            <a:off x="628015" y="3451225"/>
            <a:ext cx="4936490" cy="2985770"/>
          </a:xfrm>
          <a:prstGeom prst="rect">
            <a:avLst/>
          </a:prstGeom>
        </p:spPr>
      </p:pic>
      <p:pic>
        <p:nvPicPr>
          <p:cNvPr id="11" name="图片 10"/>
          <p:cNvPicPr>
            <a:picLocks noChangeAspect="1"/>
          </p:cNvPicPr>
          <p:nvPr/>
        </p:nvPicPr>
        <p:blipFill>
          <a:blip r:embed="rId3"/>
          <a:stretch>
            <a:fillRect/>
          </a:stretch>
        </p:blipFill>
        <p:spPr>
          <a:xfrm>
            <a:off x="6543675" y="3451225"/>
            <a:ext cx="4940300" cy="29584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8570595" cy="645160"/>
          </a:xfrm>
          <a:prstGeom prst="rect">
            <a:avLst/>
          </a:prstGeom>
          <a:noFill/>
        </p:spPr>
        <p:txBody>
          <a:bodyPr wrap="square" rtlCol="0">
            <a:spAutoFit/>
          </a:bodyPr>
          <a:p>
            <a:r>
              <a:rPr lang="en-US" altLang="zh-CN" sz="3600" b="1">
                <a:latin typeface="+mn-ea"/>
              </a:rPr>
              <a:t> </a:t>
            </a:r>
            <a:r>
              <a:rPr lang="zh-CN" altLang="en-US" sz="3600" b="1">
                <a:latin typeface="+mn-ea"/>
              </a:rPr>
              <a:t>案例（一）研究过程</a:t>
            </a:r>
            <a:endParaRPr lang="en-US" altLang="zh-CN" sz="3600" b="1">
              <a:latin typeface="+mn-ea"/>
            </a:endParaRPr>
          </a:p>
        </p:txBody>
      </p:sp>
      <p:pic>
        <p:nvPicPr>
          <p:cNvPr id="2" name="图片 1"/>
          <p:cNvPicPr>
            <a:picLocks noChangeAspect="1"/>
          </p:cNvPicPr>
          <p:nvPr/>
        </p:nvPicPr>
        <p:blipFill>
          <a:blip r:embed="rId1"/>
          <a:stretch>
            <a:fillRect/>
          </a:stretch>
        </p:blipFill>
        <p:spPr>
          <a:xfrm>
            <a:off x="10572401" y="68294"/>
            <a:ext cx="1372500" cy="1811250"/>
          </a:xfrm>
          <a:prstGeom prst="rect">
            <a:avLst/>
          </a:prstGeom>
        </p:spPr>
      </p:pic>
      <p:sp>
        <p:nvSpPr>
          <p:cNvPr id="8" name="矩形 7"/>
          <p:cNvSpPr/>
          <p:nvPr/>
        </p:nvSpPr>
        <p:spPr>
          <a:xfrm>
            <a:off x="305435" y="1055370"/>
            <a:ext cx="10130790" cy="1014730"/>
          </a:xfrm>
          <a:prstGeom prst="rect">
            <a:avLst/>
          </a:prstGeom>
        </p:spPr>
        <p:txBody>
          <a:bodyPr wrap="square">
            <a:spAutoFit/>
          </a:bodyPr>
          <a:p>
            <a:pPr indent="535305"/>
            <a:r>
              <a:rPr lang="zh-CN" altLang="en-US" sz="2000" dirty="0"/>
              <a:t>为了比较消费者对京东生鲜上各类产品的满意程度，分别计算出新鲜水果、海鲜水产、精选肉类、冷饮冻食和蔬菜蛋品这5类产品的顾客满意度。测算方式是将第i类产品第j个特征的权重与第i类产品第j个特征的顾客满意度相乘再求总和。</a:t>
            </a:r>
            <a:endParaRPr lang="zh-CN" altLang="en-US" sz="2000" dirty="0"/>
          </a:p>
        </p:txBody>
      </p:sp>
      <p:pic>
        <p:nvPicPr>
          <p:cNvPr id="3" name="图片 2"/>
          <p:cNvPicPr>
            <a:picLocks noChangeAspect="1"/>
          </p:cNvPicPr>
          <p:nvPr/>
        </p:nvPicPr>
        <p:blipFill>
          <a:blip r:embed="rId2"/>
          <a:stretch>
            <a:fillRect/>
          </a:stretch>
        </p:blipFill>
        <p:spPr>
          <a:xfrm>
            <a:off x="394335" y="2291715"/>
            <a:ext cx="7781925" cy="1038225"/>
          </a:xfrm>
          <a:prstGeom prst="rect">
            <a:avLst/>
          </a:prstGeom>
        </p:spPr>
      </p:pic>
      <p:sp>
        <p:nvSpPr>
          <p:cNvPr id="4" name="矩形 3"/>
          <p:cNvSpPr/>
          <p:nvPr/>
        </p:nvSpPr>
        <p:spPr>
          <a:xfrm>
            <a:off x="305435" y="3708400"/>
            <a:ext cx="10130790" cy="2553335"/>
          </a:xfrm>
          <a:prstGeom prst="rect">
            <a:avLst/>
          </a:prstGeom>
        </p:spPr>
        <p:txBody>
          <a:bodyPr wrap="square">
            <a:spAutoFit/>
          </a:bodyPr>
          <a:p>
            <a:pPr indent="535305"/>
            <a:r>
              <a:rPr lang="zh-CN" altLang="en-US" sz="2000" dirty="0">
                <a:solidFill>
                  <a:srgbClr val="FF0000"/>
                </a:solidFill>
              </a:rPr>
              <a:t>研究表明：通过对在线评论进行情感分析，研究得到影响消费者对生鲜电商平台上产品的满意度因素依次为物流、包装、服务、质量和价格。研究结果表明，消费者在电商平台购买生鲜产品时最满意的是海鲜水产，其次为精选肉类，最不满意的是新鲜水果。整体上，消费者对各类产品的价格和服务的满意度比较高，对包装满意度最低。</a:t>
            </a:r>
            <a:endParaRPr lang="zh-CN" altLang="en-US" sz="2000" dirty="0">
              <a:solidFill>
                <a:srgbClr val="FF0000"/>
              </a:solidFill>
            </a:endParaRPr>
          </a:p>
          <a:p>
            <a:pPr indent="535305"/>
            <a:r>
              <a:rPr lang="zh-CN" altLang="en-US" sz="2000" dirty="0">
                <a:solidFill>
                  <a:srgbClr val="FF0000"/>
                </a:solidFill>
              </a:rPr>
              <a:t>消费者对京东生鲜上不同种类的产品看重的特征不同。比如，对冷冻产品，消费者最看重价格，对其他种类产品，消费者最看重质量。整体上，消费者对京东生鲜的产品更看重质量、价格和物流。</a:t>
            </a:r>
            <a:endParaRPr lang="zh-CN" altLang="en-US" sz="2000" dirty="0">
              <a:solidFill>
                <a:srgbClr val="FF0000"/>
              </a:solidFill>
            </a:endParaRPr>
          </a:p>
          <a:p>
            <a:pPr indent="535305"/>
            <a:r>
              <a:rPr lang="zh-CN" altLang="en-US" sz="2000" dirty="0">
                <a:solidFill>
                  <a:srgbClr val="FF0000"/>
                </a:solidFill>
              </a:rPr>
              <a:t>电商平台需要进一步扩大优势、加强商品包装、提供人性化服务。</a:t>
            </a:r>
            <a:endParaRPr lang="zh-CN" altLang="en-US"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0669905" cy="645160"/>
          </a:xfrm>
          <a:prstGeom prst="rect">
            <a:avLst/>
          </a:prstGeom>
          <a:noFill/>
        </p:spPr>
        <p:txBody>
          <a:bodyPr wrap="square" rtlCol="0">
            <a:spAutoFit/>
          </a:bodyPr>
          <a:p>
            <a:r>
              <a:rPr lang="en-US" altLang="zh-CN" sz="3600" b="1">
                <a:latin typeface="+mn-ea"/>
              </a:rPr>
              <a:t> </a:t>
            </a:r>
            <a:r>
              <a:rPr lang="zh-CN" altLang="en-US" sz="3600" b="1">
                <a:latin typeface="+mn-ea"/>
              </a:rPr>
              <a:t>案例（一）</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lang="zh-CN" altLang="en-US" sz="3600" b="1">
                <a:latin typeface="+mn-ea"/>
                <a:ea typeface="宋体" panose="02010600030101010101" pitchFamily="2" charset="-122"/>
              </a:rPr>
              <a:t>针对评论数据的数据清洗</a:t>
            </a:r>
            <a:endParaRPr lang="zh-CN" altLang="en-US" sz="3600" b="1">
              <a:latin typeface="+mn-ea"/>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246380" y="1210310"/>
            <a:ext cx="11699875" cy="4438015"/>
          </a:xfrm>
          <a:prstGeom prst="rect">
            <a:avLst/>
          </a:prstGeom>
        </p:spPr>
      </p:pic>
      <p:pic>
        <p:nvPicPr>
          <p:cNvPr id="2" name="图片 1"/>
          <p:cNvPicPr>
            <a:picLocks noChangeAspect="1"/>
          </p:cNvPicPr>
          <p:nvPr/>
        </p:nvPicPr>
        <p:blipFill>
          <a:blip r:embed="rId2"/>
          <a:stretch>
            <a:fillRect/>
          </a:stretch>
        </p:blipFill>
        <p:spPr>
          <a:xfrm>
            <a:off x="10572401" y="68294"/>
            <a:ext cx="1372500" cy="1811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0669905" cy="645160"/>
          </a:xfrm>
          <a:prstGeom prst="rect">
            <a:avLst/>
          </a:prstGeom>
          <a:noFill/>
        </p:spPr>
        <p:txBody>
          <a:bodyPr wrap="square" rtlCol="0">
            <a:spAutoFit/>
          </a:bodyPr>
          <a:p>
            <a:r>
              <a:rPr lang="en-US" altLang="zh-CN" sz="3600" b="1">
                <a:latin typeface="+mn-ea"/>
              </a:rPr>
              <a:t> </a:t>
            </a:r>
            <a:r>
              <a:rPr lang="zh-CN" altLang="en-US" sz="3600" b="1">
                <a:latin typeface="+mn-ea"/>
              </a:rPr>
              <a:t>案例（一）</a:t>
            </a:r>
            <a:r>
              <a:rPr lang="zh-CN" sz="3600" b="1">
                <a:latin typeface="+mn-ea"/>
                <a:ea typeface="宋体" panose="02010600030101010101" pitchFamily="2" charset="-122"/>
              </a:rPr>
              <a:t>学习心得</a:t>
            </a:r>
            <a:r>
              <a:rPr lang="en-US" altLang="zh-CN" sz="3600" b="1">
                <a:latin typeface="+mn-ea"/>
                <a:ea typeface="宋体" panose="02010600030101010101" pitchFamily="2" charset="-122"/>
              </a:rPr>
              <a:t>-</a:t>
            </a:r>
            <a:r>
              <a:rPr lang="zh-CN" altLang="en-US" sz="3600" b="1">
                <a:latin typeface="+mn-ea"/>
                <a:ea typeface="宋体" panose="02010600030101010101" pitchFamily="2" charset="-122"/>
              </a:rPr>
              <a:t>文本特征分析的可视化方法</a:t>
            </a:r>
            <a:endParaRPr lang="zh-CN" altLang="en-US" sz="3600" b="1">
              <a:latin typeface="+mn-ea"/>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572401" y="68294"/>
            <a:ext cx="1372500" cy="1811250"/>
          </a:xfrm>
          <a:prstGeom prst="rect">
            <a:avLst/>
          </a:prstGeom>
        </p:spPr>
      </p:pic>
      <p:sp>
        <p:nvSpPr>
          <p:cNvPr id="4" name="矩形 3"/>
          <p:cNvSpPr/>
          <p:nvPr/>
        </p:nvSpPr>
        <p:spPr>
          <a:xfrm>
            <a:off x="-53340" y="800100"/>
            <a:ext cx="11089005" cy="829945"/>
          </a:xfrm>
          <a:prstGeom prst="rect">
            <a:avLst/>
          </a:prstGeom>
        </p:spPr>
        <p:txBody>
          <a:bodyPr wrap="square">
            <a:spAutoFit/>
          </a:bodyPr>
          <a:p>
            <a:pPr indent="535305"/>
            <a:r>
              <a:rPr lang="zh-CN" altLang="en-US" sz="2400" dirty="0">
                <a:solidFill>
                  <a:srgbClr val="FF0000"/>
                </a:solidFill>
              </a:rPr>
              <a:t>- 基于词云图的特征分析，进行可视化分析，了解用户比较关注的因素。</a:t>
            </a:r>
            <a:endParaRPr lang="zh-CN" altLang="en-US" sz="2400" dirty="0">
              <a:solidFill>
                <a:srgbClr val="FF0000"/>
              </a:solidFill>
            </a:endParaRPr>
          </a:p>
          <a:p>
            <a:pPr indent="535305"/>
            <a:r>
              <a:rPr lang="zh-CN" altLang="en-US" sz="2400" dirty="0">
                <a:solidFill>
                  <a:srgbClr val="FF0000"/>
                </a:solidFill>
              </a:rPr>
              <a:t>- 基于网络语义图的特征分析，直观地反映出评估对象与评论之间的联系。</a:t>
            </a:r>
            <a:endParaRPr lang="zh-CN" altLang="en-US" sz="2400" dirty="0">
              <a:solidFill>
                <a:srgbClr val="FF0000"/>
              </a:solidFill>
            </a:endParaRPr>
          </a:p>
        </p:txBody>
      </p:sp>
      <p:sp>
        <p:nvSpPr>
          <p:cNvPr id="3" name="文本框 2"/>
          <p:cNvSpPr txBox="1"/>
          <p:nvPr/>
        </p:nvSpPr>
        <p:spPr>
          <a:xfrm>
            <a:off x="0" y="1784985"/>
            <a:ext cx="11253470" cy="645160"/>
          </a:xfrm>
          <a:prstGeom prst="rect">
            <a:avLst/>
          </a:prstGeom>
          <a:noFill/>
        </p:spPr>
        <p:txBody>
          <a:bodyPr wrap="square" rtlCol="0">
            <a:spAutoFit/>
          </a:bodyPr>
          <a:p>
            <a:r>
              <a:rPr lang="en-US" altLang="zh-CN" sz="3600" b="1">
                <a:latin typeface="+mn-ea"/>
              </a:rPr>
              <a:t> </a:t>
            </a:r>
            <a:r>
              <a:rPr lang="zh-CN" altLang="en-US" sz="3600" b="1">
                <a:latin typeface="+mn-ea"/>
              </a:rPr>
              <a:t>案例（一）</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rPr>
              <a:t>-</a:t>
            </a:r>
            <a:r>
              <a:rPr lang="zh-CN" altLang="en-US" sz="3600" b="1">
                <a:latin typeface="+mn-ea"/>
                <a:ea typeface="宋体" panose="02010600030101010101" pitchFamily="2" charset="-122"/>
              </a:rPr>
              <a:t>对近义词处理构建特征词词典</a:t>
            </a:r>
            <a:endParaRPr lang="zh-CN" altLang="en-US" sz="3600" b="1">
              <a:latin typeface="+mn-ea"/>
              <a:ea typeface="宋体" panose="02010600030101010101" pitchFamily="2" charset="-122"/>
            </a:endParaRPr>
          </a:p>
        </p:txBody>
      </p:sp>
      <p:sp>
        <p:nvSpPr>
          <p:cNvPr id="5" name="矩形 4"/>
          <p:cNvSpPr/>
          <p:nvPr/>
        </p:nvSpPr>
        <p:spPr>
          <a:xfrm>
            <a:off x="313055" y="2580640"/>
            <a:ext cx="6523355" cy="2676525"/>
          </a:xfrm>
          <a:prstGeom prst="rect">
            <a:avLst/>
          </a:prstGeom>
        </p:spPr>
        <p:txBody>
          <a:bodyPr wrap="square">
            <a:spAutoFit/>
          </a:bodyPr>
          <a:p>
            <a:pPr indent="535305"/>
            <a:r>
              <a:rPr lang="zh-CN" altLang="en-US" sz="2400" dirty="0">
                <a:solidFill>
                  <a:srgbClr val="FF0000"/>
                </a:solidFill>
              </a:rPr>
              <a:t>由于中文博大精深，一个词语拥有众多表达方式，拥有大量近义词。如果对这类近义词忽略不计的话，将对研究结果产生一定的影响，因此，运用词向量法对特征属性进行相似词语的统计。将表达同一概念的多个同义词转化成表达这个概念的代表词，</a:t>
            </a:r>
            <a:r>
              <a:rPr lang="en-US" altLang="zh-CN" sz="2400" dirty="0">
                <a:solidFill>
                  <a:srgbClr val="FF0000"/>
                </a:solidFill>
              </a:rPr>
              <a:t>就可以将原有特征提取从词的层面上升到了主题概念的层面</a:t>
            </a:r>
            <a:r>
              <a:rPr lang="zh-CN" altLang="en-US" sz="2400" dirty="0">
                <a:solidFill>
                  <a:srgbClr val="FF0000"/>
                </a:solidFill>
                <a:ea typeface="宋体" panose="02010600030101010101" pitchFamily="2" charset="-122"/>
              </a:rPr>
              <a:t>。</a:t>
            </a:r>
            <a:endParaRPr lang="zh-CN" altLang="en-US" sz="2400" dirty="0">
              <a:solidFill>
                <a:srgbClr val="FF0000"/>
              </a:solidFill>
              <a:ea typeface="宋体" panose="02010600030101010101" pitchFamily="2" charset="-122"/>
            </a:endParaRPr>
          </a:p>
        </p:txBody>
      </p:sp>
      <p:pic>
        <p:nvPicPr>
          <p:cNvPr id="6" name="图片 5"/>
          <p:cNvPicPr>
            <a:picLocks noChangeAspect="1"/>
          </p:cNvPicPr>
          <p:nvPr/>
        </p:nvPicPr>
        <p:blipFill>
          <a:blip r:embed="rId2"/>
          <a:stretch>
            <a:fillRect/>
          </a:stretch>
        </p:blipFill>
        <p:spPr>
          <a:xfrm>
            <a:off x="6769735" y="2580640"/>
            <a:ext cx="5067300" cy="2971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0" y="0"/>
            <a:ext cx="10669905" cy="645160"/>
          </a:xfrm>
          <a:prstGeom prst="rect">
            <a:avLst/>
          </a:prstGeom>
          <a:noFill/>
        </p:spPr>
        <p:txBody>
          <a:bodyPr wrap="square" rtlCol="0">
            <a:spAutoFit/>
          </a:bodyPr>
          <a:p>
            <a:r>
              <a:rPr lang="en-US" altLang="zh-CN" sz="3600" b="1">
                <a:latin typeface="+mn-ea"/>
              </a:rPr>
              <a:t> </a:t>
            </a:r>
            <a:r>
              <a:rPr lang="zh-CN" altLang="en-US" sz="3600" b="1">
                <a:latin typeface="+mn-ea"/>
              </a:rPr>
              <a:t>案例（一）</a:t>
            </a:r>
            <a:r>
              <a:rPr lang="zh-CN" sz="3600" b="1">
                <a:latin typeface="+mn-ea"/>
                <a:ea typeface="宋体" panose="02010600030101010101" pitchFamily="2" charset="-122"/>
                <a:sym typeface="+mn-ea"/>
              </a:rPr>
              <a:t>学习心得</a:t>
            </a:r>
            <a:r>
              <a:rPr lang="en-US" altLang="zh-CN" sz="3600" b="1">
                <a:latin typeface="+mn-ea"/>
                <a:ea typeface="宋体" panose="02010600030101010101" pitchFamily="2" charset="-122"/>
                <a:sym typeface="+mn-ea"/>
              </a:rPr>
              <a:t>-</a:t>
            </a:r>
            <a:r>
              <a:rPr lang="zh-CN" altLang="en-US" sz="3600" b="1">
                <a:latin typeface="+mn-ea"/>
              </a:rPr>
              <a:t>案例改进与扩展应用场景</a:t>
            </a:r>
            <a:endParaRPr lang="zh-CN" altLang="en-US" sz="3600" b="1">
              <a:latin typeface="+mn-ea"/>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572401" y="68294"/>
            <a:ext cx="1372500" cy="1811250"/>
          </a:xfrm>
          <a:prstGeom prst="rect">
            <a:avLst/>
          </a:prstGeom>
        </p:spPr>
      </p:pic>
      <p:sp>
        <p:nvSpPr>
          <p:cNvPr id="4" name="矩形 3"/>
          <p:cNvSpPr/>
          <p:nvPr/>
        </p:nvSpPr>
        <p:spPr>
          <a:xfrm>
            <a:off x="269240" y="1009650"/>
            <a:ext cx="10130790" cy="4523105"/>
          </a:xfrm>
          <a:prstGeom prst="rect">
            <a:avLst/>
          </a:prstGeom>
        </p:spPr>
        <p:txBody>
          <a:bodyPr wrap="square">
            <a:spAutoFit/>
          </a:bodyPr>
          <a:p>
            <a:pPr indent="535305"/>
            <a:r>
              <a:rPr lang="zh-CN" altLang="en-US" sz="2400" dirty="0">
                <a:solidFill>
                  <a:srgbClr val="FF0000"/>
                </a:solidFill>
              </a:rPr>
              <a:t>案例中情感分析的方法是基于情感词典的，该方法的缺点是情感词典的扩充需要大量人力，词的上下文末未考虑情感变化。我认为还可以基于机器学习进行情感分析，抽取评论情感特征后，用常用分类算法对文本进行情感分类，从而得到文本的情感倾向。比如使用卷积神经网络CNN、支持向量机SVM、KNN等算法进行情感分类。机器学习的泛化能力强，对短文本、白话语句效果突出。</a:t>
            </a:r>
            <a:endParaRPr lang="zh-CN" altLang="en-US" sz="2400" dirty="0">
              <a:solidFill>
                <a:srgbClr val="FF0000"/>
              </a:solidFill>
            </a:endParaRPr>
          </a:p>
          <a:p>
            <a:pPr indent="535305"/>
            <a:r>
              <a:rPr lang="zh-CN" altLang="en-US" sz="2400" dirty="0">
                <a:solidFill>
                  <a:srgbClr val="FF0000"/>
                </a:solidFill>
              </a:rPr>
              <a:t>该案例的方法还可以应用到其他场景。例如，餐饮店可以根据美团、大众点评上用户提出的差评进行情感分析，找出用户差评主要的关键词，比如“脏”、“乱”、“贵”、“难吃”、“上菜”、“服务”等，店家可以根据这些关键词制定方案进行改进，比如“脏”可以重点关注店面环境，“难吃”可以换厨师，“上菜”需要提高上菜速度，“服务”需要对服务员进行更多的培训。</a:t>
            </a:r>
            <a:endParaRPr lang="zh-CN" altLang="en-US" sz="2400" dirty="0">
              <a:solidFill>
                <a:srgbClr val="FF0000"/>
              </a:solidFill>
            </a:endParaRPr>
          </a:p>
        </p:txBody>
      </p:sp>
      <p:pic>
        <p:nvPicPr>
          <p:cNvPr id="11" name="图片 10"/>
          <p:cNvPicPr>
            <a:picLocks noChangeAspect="1"/>
          </p:cNvPicPr>
          <p:nvPr/>
        </p:nvPicPr>
        <p:blipFill>
          <a:blip r:embed="rId2"/>
          <a:stretch>
            <a:fillRect/>
          </a:stretch>
        </p:blipFill>
        <p:spPr>
          <a:xfrm>
            <a:off x="9851780" y="5307069"/>
            <a:ext cx="2340000" cy="1451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7" presetClass="entr" presetSubtype="0" fill="hold" nodeType="withEffect">
                                  <p:stCondLst>
                                    <p:cond delay="12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900" decel="100000" fill="hold"/>
                                        <p:tgtEl>
                                          <p:spTgt spid="11"/>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ISPRING_PRESENTATION_TITLE" val="手绘商务"/>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黑板手写">
      <a:majorFont>
        <a:latin typeface="Edwardian Script ITC"/>
        <a:ea typeface="方正正中黑简体"/>
        <a:cs typeface=""/>
      </a:majorFont>
      <a:minorFont>
        <a:latin typeface="叶根友圆趣卡通体"/>
        <a:ea typeface="新蒂下午茶基本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solidFill>
            <a:schemeClr val="tx1"/>
          </a:solidFill>
          <a:prstDash val="dashDot"/>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chemeClr val="tx1"/>
          </a:solidFill>
          <a:prstDash val="dashDot"/>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360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6588</Words>
  <Application>WPS 演示</Application>
  <PresentationFormat>宽屏</PresentationFormat>
  <Paragraphs>207</Paragraphs>
  <Slides>26</Slides>
  <Notes>32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新蒂下午茶基本版</vt:lpstr>
      <vt:lpstr>Segoe Print</vt:lpstr>
      <vt:lpstr>叶根友圆趣卡通体</vt:lpstr>
      <vt:lpstr>微软雅黑</vt:lpstr>
      <vt:lpstr>Arial Unicode MS</vt:lpstr>
      <vt:lpstr>方正正中黑简体</vt:lpstr>
      <vt:lpstr>黑体</vt:lpstr>
      <vt:lpstr>Edwardian Script ITC</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
  <dc:description>大侠素材铺  淘宝店：https://dxpu.taobao.com/</dc:description>
  <cp:lastModifiedBy>风来花自开</cp:lastModifiedBy>
  <cp:revision>177</cp:revision>
  <dcterms:created xsi:type="dcterms:W3CDTF">2017-04-24T12:17:00Z</dcterms:created>
  <dcterms:modified xsi:type="dcterms:W3CDTF">2022-05-24T04:54:13Z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